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3"/>
  </p:notesMasterIdLst>
  <p:sldIdLst>
    <p:sldId id="256" r:id="rId2"/>
  </p:sldIdLst>
  <p:sldSz cx="51206400" cy="31089600"/>
  <p:notesSz cx="31954788" cy="50149125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8" userDrawn="1">
          <p15:clr>
            <a:srgbClr val="A4A3A4"/>
          </p15:clr>
        </p15:guide>
        <p15:guide id="2" pos="11174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D6EEF5"/>
    <a:srgbClr val="E9EAE5"/>
    <a:srgbClr val="E5E6E1"/>
    <a:srgbClr val="99D2B9"/>
    <a:srgbClr val="0FC394"/>
    <a:srgbClr val="109145"/>
    <a:srgbClr val="0B8DFF"/>
    <a:srgbClr val="41719C"/>
    <a:srgbClr val="010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3605" autoAdjust="0"/>
  </p:normalViewPr>
  <p:slideViewPr>
    <p:cSldViewPr snapToGrid="0">
      <p:cViewPr>
        <p:scale>
          <a:sx n="75" d="100"/>
          <a:sy n="75" d="100"/>
        </p:scale>
        <p:origin x="-15204" y="156"/>
      </p:cViewPr>
      <p:guideLst>
        <p:guide pos="10358"/>
        <p:guide pos="11174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0" y="22"/>
            <a:ext cx="13849970" cy="2517733"/>
          </a:xfrm>
          <a:prstGeom prst="rect">
            <a:avLst/>
          </a:prstGeom>
        </p:spPr>
        <p:txBody>
          <a:bodyPr vert="horz" lIns="444976" tIns="222491" rIns="444976" bIns="222491" rtlCol="0"/>
          <a:lstStyle>
            <a:lvl1pPr algn="l">
              <a:defRPr sz="59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8097590" y="22"/>
            <a:ext cx="13849970" cy="2517733"/>
          </a:xfrm>
          <a:prstGeom prst="rect">
            <a:avLst/>
          </a:prstGeom>
        </p:spPr>
        <p:txBody>
          <a:bodyPr vert="horz" lIns="444976" tIns="222491" rIns="444976" bIns="222491" rtlCol="0"/>
          <a:lstStyle>
            <a:lvl1pPr algn="r">
              <a:defRPr sz="5900"/>
            </a:lvl1pPr>
          </a:lstStyle>
          <a:p>
            <a:fld id="{28E3564D-C163-41EA-A759-286E31541DE8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35175" y="6267450"/>
            <a:ext cx="27884438" cy="16930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444976" tIns="222491" rIns="444976" bIns="22249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198382" y="24132567"/>
            <a:ext cx="25558041" cy="19747928"/>
          </a:xfrm>
          <a:prstGeom prst="rect">
            <a:avLst/>
          </a:prstGeom>
        </p:spPr>
        <p:txBody>
          <a:bodyPr vert="horz" lIns="444976" tIns="222491" rIns="444976" bIns="222491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0" y="47631415"/>
            <a:ext cx="13849970" cy="2517733"/>
          </a:xfrm>
          <a:prstGeom prst="rect">
            <a:avLst/>
          </a:prstGeom>
        </p:spPr>
        <p:txBody>
          <a:bodyPr vert="horz" lIns="444976" tIns="222491" rIns="444976" bIns="222491" rtlCol="0" anchor="b"/>
          <a:lstStyle>
            <a:lvl1pPr algn="l">
              <a:defRPr sz="5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8097590" y="47631415"/>
            <a:ext cx="13849970" cy="2517733"/>
          </a:xfrm>
          <a:prstGeom prst="rect">
            <a:avLst/>
          </a:prstGeom>
        </p:spPr>
        <p:txBody>
          <a:bodyPr vert="horz" lIns="444976" tIns="222491" rIns="444976" bIns="222491" rtlCol="0" anchor="b"/>
          <a:lstStyle>
            <a:lvl1pPr algn="r">
              <a:defRPr sz="5900"/>
            </a:lvl1pPr>
          </a:lstStyle>
          <a:p>
            <a:fld id="{4BFECE42-5F36-4653-BEA9-71D776BCE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4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5175" y="6267450"/>
            <a:ext cx="27884438" cy="16930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ECE42-5F36-4653-BEA9-71D776BCE1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1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40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153" indent="0" algn="ctr">
              <a:buNone/>
              <a:defRPr sz="8400"/>
            </a:lvl2pPr>
            <a:lvl3pPr marL="3840304" indent="0" algn="ctr">
              <a:buNone/>
              <a:defRPr sz="7560"/>
            </a:lvl3pPr>
            <a:lvl4pPr marL="5760457" indent="0" algn="ctr">
              <a:buNone/>
              <a:defRPr sz="6720"/>
            </a:lvl4pPr>
            <a:lvl5pPr marL="7680610" indent="0" algn="ctr">
              <a:buNone/>
              <a:defRPr sz="6720"/>
            </a:lvl5pPr>
            <a:lvl6pPr marL="9600763" indent="0" algn="ctr">
              <a:buNone/>
              <a:defRPr sz="6720"/>
            </a:lvl6pPr>
            <a:lvl7pPr marL="11520914" indent="0" algn="ctr">
              <a:buNone/>
              <a:defRPr sz="6720"/>
            </a:lvl7pPr>
            <a:lvl8pPr marL="13441067" indent="0" algn="ctr">
              <a:buNone/>
              <a:defRPr sz="6720"/>
            </a:lvl8pPr>
            <a:lvl9pPr marL="153612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1" y="1655234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1" y="1655234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1" y="2910188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8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8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8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5" y="6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599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599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599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2" y="1619431"/>
              <a:ext cx="46051261" cy="7077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999" dirty="0" smtClean="0">
                  <a:solidFill>
                    <a:schemeClr val="bg1"/>
                  </a:solidFill>
                </a:rPr>
                <a:t>K.</a:t>
              </a:r>
              <a:r>
                <a:rPr lang="en-US" sz="3999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3999" dirty="0" smtClean="0">
                  <a:solidFill>
                    <a:schemeClr val="bg1"/>
                  </a:solidFill>
                </a:rPr>
                <a:t>J. </a:t>
              </a:r>
              <a:r>
                <a:rPr lang="en-US" sz="3999" dirty="0">
                  <a:solidFill>
                    <a:schemeClr val="bg1"/>
                  </a:solidFill>
                </a:rPr>
                <a:t>G. Bohnet, </a:t>
              </a:r>
              <a:r>
                <a:rPr lang="en-US" sz="3999" dirty="0" smtClean="0">
                  <a:solidFill>
                    <a:schemeClr val="bg1"/>
                  </a:solidFill>
                </a:rPr>
                <a:t>B. C. Sawyer, J. </a:t>
              </a:r>
              <a:r>
                <a:rPr lang="en-US" sz="3999" dirty="0">
                  <a:solidFill>
                    <a:schemeClr val="bg1"/>
                  </a:solidFill>
                </a:rPr>
                <a:t>W. Britton</a:t>
              </a:r>
              <a:r>
                <a:rPr lang="en-US" sz="3999" dirty="0" smtClean="0">
                  <a:solidFill>
                    <a:schemeClr val="bg1"/>
                  </a:solidFill>
                </a:rPr>
                <a:t>, M. L. Wall, M. Gärttner,</a:t>
              </a:r>
              <a:r>
                <a:rPr lang="en-US" sz="3999" baseline="0" dirty="0" smtClean="0">
                  <a:solidFill>
                    <a:schemeClr val="bg1"/>
                  </a:solidFill>
                </a:rPr>
                <a:t> A. Safavi-Naini, </a:t>
              </a:r>
              <a:r>
                <a:rPr lang="en-US" sz="3999" dirty="0" smtClean="0">
                  <a:solidFill>
                    <a:schemeClr val="bg1"/>
                  </a:solidFill>
                </a:rPr>
                <a:t>M. Foss-Feig, A. M. Rey, and J. </a:t>
              </a:r>
              <a:r>
                <a:rPr lang="en-US" sz="3999" dirty="0">
                  <a:solidFill>
                    <a:schemeClr val="bg1"/>
                  </a:solidFill>
                </a:rPr>
                <a:t>J. Bollinger  </a:t>
              </a:r>
              <a:r>
                <a:rPr lang="en-US" sz="3999" i="1" dirty="0">
                  <a:solidFill>
                    <a:schemeClr val="bg1"/>
                  </a:solidFill>
                </a:rPr>
                <a:t>NIST </a:t>
              </a:r>
              <a:r>
                <a:rPr lang="en-US" sz="3999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3999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3999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3999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8" y="1418639"/>
            <a:ext cx="3195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2" y="2910188"/>
            <a:ext cx="11987783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8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1" y="7750814"/>
            <a:ext cx="44165520" cy="12932408"/>
          </a:xfrm>
        </p:spPr>
        <p:txBody>
          <a:bodyPr anchor="b"/>
          <a:lstStyle>
            <a:lvl1pPr>
              <a:defRPr sz="251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1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153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304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457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61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0763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0914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067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2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1" y="1655237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3" y="7621272"/>
            <a:ext cx="21662706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153" indent="0">
              <a:buNone/>
              <a:defRPr sz="8400" b="1"/>
            </a:lvl2pPr>
            <a:lvl3pPr marL="3840304" indent="0">
              <a:buNone/>
              <a:defRPr sz="7560" b="1"/>
            </a:lvl3pPr>
            <a:lvl4pPr marL="5760457" indent="0">
              <a:buNone/>
              <a:defRPr sz="6720" b="1"/>
            </a:lvl4pPr>
            <a:lvl5pPr marL="7680610" indent="0">
              <a:buNone/>
              <a:defRPr sz="6720" b="1"/>
            </a:lvl5pPr>
            <a:lvl6pPr marL="9600763" indent="0">
              <a:buNone/>
              <a:defRPr sz="6720" b="1"/>
            </a:lvl6pPr>
            <a:lvl7pPr marL="11520914" indent="0">
              <a:buNone/>
              <a:defRPr sz="6720" b="1"/>
            </a:lvl7pPr>
            <a:lvl8pPr marL="13441067" indent="0">
              <a:buNone/>
              <a:defRPr sz="6720" b="1"/>
            </a:lvl8pPr>
            <a:lvl9pPr marL="153612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3" y="11356340"/>
            <a:ext cx="21662706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1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153" indent="0">
              <a:buNone/>
              <a:defRPr sz="8400" b="1"/>
            </a:lvl2pPr>
            <a:lvl3pPr marL="3840304" indent="0">
              <a:buNone/>
              <a:defRPr sz="7560" b="1"/>
            </a:lvl3pPr>
            <a:lvl4pPr marL="5760457" indent="0">
              <a:buNone/>
              <a:defRPr sz="6720" b="1"/>
            </a:lvl4pPr>
            <a:lvl5pPr marL="7680610" indent="0">
              <a:buNone/>
              <a:defRPr sz="6720" b="1"/>
            </a:lvl5pPr>
            <a:lvl6pPr marL="9600763" indent="0">
              <a:buNone/>
              <a:defRPr sz="6720" b="1"/>
            </a:lvl6pPr>
            <a:lvl7pPr marL="11520914" indent="0">
              <a:buNone/>
              <a:defRPr sz="6720" b="1"/>
            </a:lvl7pPr>
            <a:lvl8pPr marL="13441067" indent="0">
              <a:buNone/>
              <a:defRPr sz="6720" b="1"/>
            </a:lvl8pPr>
            <a:lvl9pPr marL="153612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1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1" y="4476330"/>
            <a:ext cx="25923240" cy="22093767"/>
          </a:xfrm>
        </p:spPr>
        <p:txBody>
          <a:bodyPr/>
          <a:lstStyle>
            <a:lvl1pPr>
              <a:defRPr sz="13439"/>
            </a:lvl1pPr>
            <a:lvl2pPr>
              <a:defRPr sz="11759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1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153" indent="0">
              <a:buNone/>
              <a:defRPr sz="5880"/>
            </a:lvl2pPr>
            <a:lvl3pPr marL="3840304" indent="0">
              <a:buNone/>
              <a:defRPr sz="5040"/>
            </a:lvl3pPr>
            <a:lvl4pPr marL="5760457" indent="0">
              <a:buNone/>
              <a:defRPr sz="4200"/>
            </a:lvl4pPr>
            <a:lvl5pPr marL="7680610" indent="0">
              <a:buNone/>
              <a:defRPr sz="4200"/>
            </a:lvl5pPr>
            <a:lvl6pPr marL="9600763" indent="0">
              <a:buNone/>
              <a:defRPr sz="4200"/>
            </a:lvl6pPr>
            <a:lvl7pPr marL="11520914" indent="0">
              <a:buNone/>
              <a:defRPr sz="4200"/>
            </a:lvl7pPr>
            <a:lvl8pPr marL="13441067" indent="0">
              <a:buNone/>
              <a:defRPr sz="4200"/>
            </a:lvl8pPr>
            <a:lvl9pPr marL="153612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1" y="4476330"/>
            <a:ext cx="25923240" cy="22093767"/>
          </a:xfrm>
        </p:spPr>
        <p:txBody>
          <a:bodyPr anchor="t"/>
          <a:lstStyle>
            <a:lvl1pPr marL="0" indent="0">
              <a:buNone/>
              <a:defRPr sz="13439"/>
            </a:lvl1pPr>
            <a:lvl2pPr marL="1920153" indent="0">
              <a:buNone/>
              <a:defRPr sz="11759"/>
            </a:lvl2pPr>
            <a:lvl3pPr marL="3840304" indent="0">
              <a:buNone/>
              <a:defRPr sz="10080"/>
            </a:lvl3pPr>
            <a:lvl4pPr marL="5760457" indent="0">
              <a:buNone/>
              <a:defRPr sz="8400"/>
            </a:lvl4pPr>
            <a:lvl5pPr marL="7680610" indent="0">
              <a:buNone/>
              <a:defRPr sz="8400"/>
            </a:lvl5pPr>
            <a:lvl6pPr marL="9600763" indent="0">
              <a:buNone/>
              <a:defRPr sz="8400"/>
            </a:lvl6pPr>
            <a:lvl7pPr marL="11520914" indent="0">
              <a:buNone/>
              <a:defRPr sz="8400"/>
            </a:lvl7pPr>
            <a:lvl8pPr marL="13441067" indent="0">
              <a:buNone/>
              <a:defRPr sz="8400"/>
            </a:lvl8pPr>
            <a:lvl9pPr marL="153612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1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153" indent="0">
              <a:buNone/>
              <a:defRPr sz="5880"/>
            </a:lvl2pPr>
            <a:lvl3pPr marL="3840304" indent="0">
              <a:buNone/>
              <a:defRPr sz="5040"/>
            </a:lvl3pPr>
            <a:lvl4pPr marL="5760457" indent="0">
              <a:buNone/>
              <a:defRPr sz="4200"/>
            </a:lvl4pPr>
            <a:lvl5pPr marL="7680610" indent="0">
              <a:buNone/>
              <a:defRPr sz="4200"/>
            </a:lvl5pPr>
            <a:lvl6pPr marL="9600763" indent="0">
              <a:buNone/>
              <a:defRPr sz="4200"/>
            </a:lvl6pPr>
            <a:lvl7pPr marL="11520914" indent="0">
              <a:buNone/>
              <a:defRPr sz="4200"/>
            </a:lvl7pPr>
            <a:lvl8pPr marL="13441067" indent="0">
              <a:buNone/>
              <a:defRPr sz="4200"/>
            </a:lvl8pPr>
            <a:lvl9pPr marL="153612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7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7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7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7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iming>
    <p:tnLst>
      <p:par>
        <p:cTn id="1" dur="indefinite" restart="never" nodeType="tmRoot"/>
      </p:par>
    </p:tnLst>
  </p:timing>
  <p:txStyles>
    <p:titleStyle>
      <a:lvl1pPr algn="l" defTabSz="3840304" rtl="0" eaLnBrk="1" latinLnBrk="0" hangingPunct="1">
        <a:lnSpc>
          <a:spcPct val="90000"/>
        </a:lnSpc>
        <a:spcBef>
          <a:spcPct val="0"/>
        </a:spcBef>
        <a:buNone/>
        <a:defRPr sz="184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076" indent="-960076" algn="l" defTabSz="3840304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59" kern="1200">
          <a:solidFill>
            <a:schemeClr val="tx1"/>
          </a:solidFill>
          <a:latin typeface="+mn-lt"/>
          <a:ea typeface="+mn-ea"/>
          <a:cs typeface="+mn-cs"/>
        </a:defRPr>
      </a:lvl1pPr>
      <a:lvl2pPr marL="2880229" indent="-960076" algn="l" defTabSz="3840304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381" indent="-960076" algn="l" defTabSz="3840304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534" indent="-960076" algn="l" defTabSz="3840304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0687" indent="-960076" algn="l" defTabSz="3840304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0838" indent="-960076" algn="l" defTabSz="3840304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0991" indent="-960076" algn="l" defTabSz="3840304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144" indent="-960076" algn="l" defTabSz="3840304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1295" indent="-960076" algn="l" defTabSz="3840304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304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153" algn="l" defTabSz="3840304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304" algn="l" defTabSz="3840304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457" algn="l" defTabSz="3840304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610" algn="l" defTabSz="3840304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0763" algn="l" defTabSz="3840304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0914" algn="l" defTabSz="3840304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067" algn="l" defTabSz="3840304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220" algn="l" defTabSz="3840304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emf"/><Relationship Id="rId26" Type="http://schemas.openxmlformats.org/officeDocument/2006/relationships/image" Target="../media/image27.emf"/><Relationship Id="rId39" Type="http://schemas.openxmlformats.org/officeDocument/2006/relationships/image" Target="../media/image40.png"/><Relationship Id="rId109" Type="http://schemas.openxmlformats.org/officeDocument/2006/relationships/image" Target="../media/image58.png"/><Relationship Id="rId117" Type="http://schemas.openxmlformats.org/officeDocument/2006/relationships/image" Target="../media/image66.png"/><Relationship Id="rId21" Type="http://schemas.openxmlformats.org/officeDocument/2006/relationships/image" Target="../media/image22.emf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89" Type="http://schemas.openxmlformats.org/officeDocument/2006/relationships/image" Target="../media/image2.wmf"/><Relationship Id="rId104" Type="http://schemas.openxmlformats.org/officeDocument/2006/relationships/image" Target="../media/image53.png"/><Relationship Id="rId112" Type="http://schemas.openxmlformats.org/officeDocument/2006/relationships/image" Target="../media/image61.png"/><Relationship Id="rId120" Type="http://schemas.openxmlformats.org/officeDocument/2006/relationships/image" Target="../media/image69.png"/><Relationship Id="rId125" Type="http://schemas.openxmlformats.org/officeDocument/2006/relationships/image" Target="../media/image74.png"/><Relationship Id="rId7" Type="http://schemas.openxmlformats.org/officeDocument/2006/relationships/image" Target="../media/image8.png"/><Relationship Id="rId92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7.emf"/><Relationship Id="rId29" Type="http://schemas.openxmlformats.org/officeDocument/2006/relationships/image" Target="../media/image30.emf"/><Relationship Id="rId107" Type="http://schemas.openxmlformats.org/officeDocument/2006/relationships/image" Target="../media/image56.gif"/><Relationship Id="rId11" Type="http://schemas.openxmlformats.org/officeDocument/2006/relationships/image" Target="../media/image12.png"/><Relationship Id="rId24" Type="http://schemas.openxmlformats.org/officeDocument/2006/relationships/image" Target="../media/image25.emf"/><Relationship Id="rId32" Type="http://schemas.openxmlformats.org/officeDocument/2006/relationships/image" Target="../media/image33.emf"/><Relationship Id="rId37" Type="http://schemas.openxmlformats.org/officeDocument/2006/relationships/image" Target="../media/image38.png"/><Relationship Id="rId40" Type="http://schemas.openxmlformats.org/officeDocument/2006/relationships/image" Target="../media/image41.tiff"/><Relationship Id="rId45" Type="http://schemas.openxmlformats.org/officeDocument/2006/relationships/image" Target="../media/image46.png"/><Relationship Id="rId102" Type="http://schemas.openxmlformats.org/officeDocument/2006/relationships/image" Target="../media/image51.png"/><Relationship Id="rId110" Type="http://schemas.openxmlformats.org/officeDocument/2006/relationships/image" Target="../media/image59.png"/><Relationship Id="rId115" Type="http://schemas.openxmlformats.org/officeDocument/2006/relationships/image" Target="../media/image64.png"/><Relationship Id="rId123" Type="http://schemas.openxmlformats.org/officeDocument/2006/relationships/image" Target="../media/image72.png"/><Relationship Id="rId128" Type="http://schemas.openxmlformats.org/officeDocument/2006/relationships/image" Target="../media/image77.png"/><Relationship Id="rId5" Type="http://schemas.openxmlformats.org/officeDocument/2006/relationships/image" Target="../media/image6.png"/><Relationship Id="rId90" Type="http://schemas.openxmlformats.org/officeDocument/2006/relationships/oleObject" Target="../embeddings/oleObject2.bin"/><Relationship Id="rId95" Type="http://schemas.openxmlformats.org/officeDocument/2006/relationships/oleObject" Target="../embeddings/oleObject3.bin"/><Relationship Id="rId19" Type="http://schemas.openxmlformats.org/officeDocument/2006/relationships/image" Target="../media/image20.emf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emf"/><Relationship Id="rId27" Type="http://schemas.openxmlformats.org/officeDocument/2006/relationships/image" Target="../media/image28.emf"/><Relationship Id="rId30" Type="http://schemas.openxmlformats.org/officeDocument/2006/relationships/image" Target="../media/image31.emf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48" Type="http://schemas.openxmlformats.org/officeDocument/2006/relationships/oleObject" Target="../embeddings/oleObject1.bin"/><Relationship Id="rId100" Type="http://schemas.openxmlformats.org/officeDocument/2006/relationships/image" Target="../media/image4.wmf"/><Relationship Id="rId105" Type="http://schemas.openxmlformats.org/officeDocument/2006/relationships/image" Target="../media/image54.PNG"/><Relationship Id="rId113" Type="http://schemas.openxmlformats.org/officeDocument/2006/relationships/image" Target="../media/image62.png"/><Relationship Id="rId118" Type="http://schemas.openxmlformats.org/officeDocument/2006/relationships/image" Target="../media/image67.png"/><Relationship Id="rId126" Type="http://schemas.openxmlformats.org/officeDocument/2006/relationships/image" Target="../media/image75.png"/><Relationship Id="rId8" Type="http://schemas.openxmlformats.org/officeDocument/2006/relationships/image" Target="../media/image9.png"/><Relationship Id="rId93" Type="http://schemas.openxmlformats.org/officeDocument/2006/relationships/image" Target="../media/image3.wmf"/><Relationship Id="rId121" Type="http://schemas.openxmlformats.org/officeDocument/2006/relationships/image" Target="../media/image70.png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13.png"/><Relationship Id="rId17" Type="http://schemas.openxmlformats.org/officeDocument/2006/relationships/image" Target="../media/image18.emf"/><Relationship Id="rId25" Type="http://schemas.openxmlformats.org/officeDocument/2006/relationships/image" Target="../media/image26.emf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103" Type="http://schemas.openxmlformats.org/officeDocument/2006/relationships/image" Target="../media/image52.png"/><Relationship Id="rId108" Type="http://schemas.openxmlformats.org/officeDocument/2006/relationships/image" Target="../media/image57.jpg"/><Relationship Id="rId116" Type="http://schemas.openxmlformats.org/officeDocument/2006/relationships/image" Target="../media/image65.png"/><Relationship Id="rId124" Type="http://schemas.openxmlformats.org/officeDocument/2006/relationships/image" Target="../media/image73.png"/><Relationship Id="rId129" Type="http://schemas.openxmlformats.org/officeDocument/2006/relationships/image" Target="../media/image78.png"/><Relationship Id="rId20" Type="http://schemas.openxmlformats.org/officeDocument/2006/relationships/image" Target="../media/image21.emf"/><Relationship Id="rId41" Type="http://schemas.openxmlformats.org/officeDocument/2006/relationships/image" Target="../media/image42.png"/><Relationship Id="rId88" Type="http://schemas.openxmlformats.org/officeDocument/2006/relationships/oleObject" Target="../embeddings/oleObject1.bin"/><Relationship Id="rId91" Type="http://schemas.openxmlformats.org/officeDocument/2006/relationships/image" Target="../media/image3.wmf"/><Relationship Id="rId96" Type="http://schemas.openxmlformats.org/officeDocument/2006/relationships/image" Target="../media/image4.wmf"/><Relationship Id="rId111" Type="http://schemas.openxmlformats.org/officeDocument/2006/relationships/image" Target="../media/image60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image" Target="../media/image24.emf"/><Relationship Id="rId28" Type="http://schemas.openxmlformats.org/officeDocument/2006/relationships/image" Target="../media/image29.emf"/><Relationship Id="rId36" Type="http://schemas.openxmlformats.org/officeDocument/2006/relationships/image" Target="../media/image37.PNG"/><Relationship Id="rId49" Type="http://schemas.openxmlformats.org/officeDocument/2006/relationships/image" Target="../media/image2.wmf"/><Relationship Id="rId106" Type="http://schemas.openxmlformats.org/officeDocument/2006/relationships/image" Target="../media/image55.png"/><Relationship Id="rId114" Type="http://schemas.openxmlformats.org/officeDocument/2006/relationships/image" Target="../media/image63.png"/><Relationship Id="rId119" Type="http://schemas.openxmlformats.org/officeDocument/2006/relationships/image" Target="../media/image68.PNG"/><Relationship Id="rId127" Type="http://schemas.openxmlformats.org/officeDocument/2006/relationships/image" Target="../media/image76.png"/><Relationship Id="rId10" Type="http://schemas.openxmlformats.org/officeDocument/2006/relationships/image" Target="../media/image11.png"/><Relationship Id="rId31" Type="http://schemas.openxmlformats.org/officeDocument/2006/relationships/image" Target="../media/image32.emf"/><Relationship Id="rId44" Type="http://schemas.openxmlformats.org/officeDocument/2006/relationships/image" Target="../media/image45.png"/><Relationship Id="rId94" Type="http://schemas.openxmlformats.org/officeDocument/2006/relationships/image" Target="../media/image49.png"/><Relationship Id="rId99" Type="http://schemas.openxmlformats.org/officeDocument/2006/relationships/oleObject" Target="../embeddings/oleObject3.bin"/><Relationship Id="rId101" Type="http://schemas.openxmlformats.org/officeDocument/2006/relationships/image" Target="../media/image50.png"/><Relationship Id="rId122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27075772" y="25489612"/>
            <a:ext cx="9762235" cy="4347180"/>
            <a:chOff x="27075772" y="25508661"/>
            <a:chExt cx="9762234" cy="434717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75772" y="25508661"/>
              <a:ext cx="9762234" cy="4347179"/>
            </a:xfrm>
            <a:prstGeom prst="rect">
              <a:avLst/>
            </a:prstGeom>
          </p:spPr>
        </p:pic>
        <p:sp>
          <p:nvSpPr>
            <p:cNvPr id="489" name="Rectangle 488"/>
            <p:cNvSpPr/>
            <p:nvPr/>
          </p:nvSpPr>
          <p:spPr>
            <a:xfrm>
              <a:off x="32738078" y="25907758"/>
              <a:ext cx="334603" cy="461529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8"/>
            </a:p>
          </p:txBody>
        </p:sp>
      </p:grpSp>
      <p:pic>
        <p:nvPicPr>
          <p:cNvPr id="93" name="Picture 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5594" y="6217222"/>
            <a:ext cx="9861900" cy="21808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26119843" y="4022866"/>
                <a:ext cx="11783737" cy="2212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250" dirty="0"/>
                  <a:t>We use spin squeezing as a benchmark of quantum correlations in the spin ensemble. The coherent Ising interaction in the presence of decoherence from spontaneous emission requires theory for the many-body physics of an open quantum system. To benchmark entanglement experimentally, we measure both the reduction in the average collective spin component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2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50" dirty="0"/>
                  <a:t>, equivalent to the </a:t>
                </a:r>
                <a:r>
                  <a:rPr lang="en-US" sz="2250" dirty="0"/>
                  <a:t>Ramsey fringe contrast, and collective spin variance </a:t>
                </a:r>
                <a14:m>
                  <m:oMath xmlns:m="http://schemas.openxmlformats.org/officeDocument/2006/math">
                    <m:r>
                      <a:rPr lang="en-US" sz="225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2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sz="22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l-GR" sz="22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sSup>
                      <m:sSupPr>
                        <m:ctrlPr>
                          <a:rPr lang="el-GR" sz="22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2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50" dirty="0"/>
                  <a:t>. These </a:t>
                </a:r>
                <a:r>
                  <a:rPr lang="en-US" sz="2250" dirty="0"/>
                  <a:t>measurements can be combined to form an entanglement witness with the Ramsey squeezing parameter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5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sz="225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250" dirty="0"/>
                  <a:t>.</a:t>
                </a: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843" y="4022866"/>
                <a:ext cx="11783737" cy="2212337"/>
              </a:xfrm>
              <a:prstGeom prst="rect">
                <a:avLst/>
              </a:prstGeom>
              <a:blipFill>
                <a:blip r:embed="rId6"/>
                <a:stretch>
                  <a:fillRect l="-724" t="-1653" r="-673" b="-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Rounded Rectangle 238"/>
          <p:cNvSpPr/>
          <p:nvPr/>
        </p:nvSpPr>
        <p:spPr>
          <a:xfrm>
            <a:off x="13399290" y="18763675"/>
            <a:ext cx="8520080" cy="1637746"/>
          </a:xfrm>
          <a:prstGeom prst="roundRect">
            <a:avLst/>
          </a:prstGeom>
          <a:solidFill>
            <a:srgbClr val="99D2B9"/>
          </a:solidFill>
          <a:ln>
            <a:solidFill>
              <a:srgbClr val="99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8" dirty="0"/>
          </a:p>
        </p:txBody>
      </p:sp>
      <p:grpSp>
        <p:nvGrpSpPr>
          <p:cNvPr id="50" name="Group 49"/>
          <p:cNvGrpSpPr/>
          <p:nvPr/>
        </p:nvGrpSpPr>
        <p:grpSpPr>
          <a:xfrm>
            <a:off x="574009" y="2868214"/>
            <a:ext cx="11651912" cy="5241323"/>
            <a:chOff x="387901" y="2856467"/>
            <a:chExt cx="11651912" cy="20845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87901" y="3134666"/>
                  <a:ext cx="11651912" cy="1806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Quantum simulation, where one controllable quantum system emulates another quantum system, aims to study quantum many-body phenomena in regimes inaccessible to classical computations. Of particular interest are simulations of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spin models,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which could illuminate complex phenomena in quantum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magnetism and problems relating to quantum annealing.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~30</m:t>
                      </m:r>
                    </m:oMath>
                  </a14:m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is computationally intractable. </a:t>
                  </a:r>
                  <a:endPara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 a Penning trap, we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- the valence electron of 9Be+ ions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arranged in a two-dimensional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triangular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lattice. However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, for a simulator of quantum magnetism to be trusted, quantum correlations generated by the Ising interaction must be observed and understood. For large, trapped-ion simulators, this benchmarking requires a detailed accounting of many-body physics in an open quantum system.</a:t>
                  </a:r>
                </a:p>
              </p:txBody>
            </p:sp>
          </mc:Choice>
          <mc:Fallback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01" y="3134666"/>
                  <a:ext cx="11651912" cy="1806332"/>
                </a:xfrm>
                <a:prstGeom prst="rect">
                  <a:avLst/>
                </a:prstGeom>
                <a:blipFill>
                  <a:blip r:embed="rId7"/>
                  <a:stretch>
                    <a:fillRect l="-785" t="-940" r="-785" b="-17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56467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8" y="29379268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11" y="30079640"/>
            <a:ext cx="184731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1" dirty="0"/>
          </a:p>
        </p:txBody>
      </p:sp>
      <p:grpSp>
        <p:nvGrpSpPr>
          <p:cNvPr id="14" name="Group 13"/>
          <p:cNvGrpSpPr/>
          <p:nvPr/>
        </p:nvGrpSpPr>
        <p:grpSpPr>
          <a:xfrm>
            <a:off x="618550" y="15766695"/>
            <a:ext cx="11548376" cy="6355987"/>
            <a:chOff x="468373" y="15857845"/>
            <a:chExt cx="11548376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schemeClr val="accent2"/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>
                      <a:solidFill>
                        <a:schemeClr val="accent1"/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 </a:t>
                  </a:r>
                  <a:r>
                    <a:rPr lang="en-US" sz="1800" dirty="0">
                      <a:solidFill>
                        <a:schemeClr val="accent6"/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9"/>
                  <a:stretch>
                    <a:fillRect l="-860" t="-1336" r="-765" b="-26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468373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7982888" y="18941834"/>
              <a:ext cx="2147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T2 Coherence 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05958" y="8106636"/>
            <a:ext cx="11583115" cy="7403562"/>
            <a:chOff x="389559" y="8780704"/>
            <a:chExt cx="11583115" cy="7403560"/>
          </a:xfrm>
        </p:grpSpPr>
        <p:sp>
          <p:nvSpPr>
            <p:cNvPr id="413" name="TextBox 412"/>
            <p:cNvSpPr txBox="1"/>
            <p:nvPr/>
          </p:nvSpPr>
          <p:spPr>
            <a:xfrm>
              <a:off x="389559" y="8780704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7699836" y="9188083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6" y="14245272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/>
                    <a:t>180 </a:t>
                  </a:r>
                  <a:r>
                    <a:rPr lang="en-US" sz="2000" dirty="0"/>
                    <a:t>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6" y="14245272"/>
                  <a:ext cx="5228867" cy="1938992"/>
                </a:xfrm>
                <a:prstGeom prst="rect">
                  <a:avLst/>
                </a:prstGeom>
                <a:blipFill>
                  <a:blip r:embed="rId10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7473048" y="9663122"/>
              <a:ext cx="3173316" cy="1254085"/>
              <a:chOff x="7626234" y="9663406"/>
              <a:chExt cx="3502211" cy="1254085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1"/>
              <a:srcRect l="17650" t="42149" r="8664" b="39548"/>
              <a:stretch/>
            </p:blipFill>
            <p:spPr>
              <a:xfrm>
                <a:off x="7626234" y="96634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8669970" y="10579065"/>
                <a:ext cx="1414728" cy="338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99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6" y="11016911"/>
              <a:ext cx="2533843" cy="2964934"/>
              <a:chOff x="6229459" y="11357039"/>
              <a:chExt cx="2859928" cy="334649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2"/>
              <a:srcRect l="32735" t="26812" r="14683" b="19475"/>
              <a:stretch/>
            </p:blipFill>
            <p:spPr>
              <a:xfrm>
                <a:off x="6229459" y="11357039"/>
                <a:ext cx="2859928" cy="283623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2" y="14321557"/>
                <a:ext cx="1890342" cy="381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99" dirty="0"/>
                  <a:t>Bottom view</a:t>
                </a:r>
              </a:p>
            </p:txBody>
          </p:sp>
        </p:grpSp>
        <p:sp>
          <p:nvSpPr>
            <p:cNvPr id="470" name="TextBox 469"/>
            <p:cNvSpPr txBox="1"/>
            <p:nvPr/>
          </p:nvSpPr>
          <p:spPr>
            <a:xfrm>
              <a:off x="9115363" y="13576838"/>
              <a:ext cx="2857311" cy="58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99" dirty="0"/>
                <a:t>Rotating frame from timed single photon counts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6406091" y="13071610"/>
              <a:ext cx="645845" cy="352028"/>
              <a:chOff x="20919917" y="24822365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5314232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399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547" r="-1887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TextBox 5"/>
          <p:cNvSpPr txBox="1"/>
          <p:nvPr/>
        </p:nvSpPr>
        <p:spPr>
          <a:xfrm>
            <a:off x="26087964" y="2923310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Spin squeezing and entanglement</a:t>
            </a:r>
            <a:endParaRPr lang="en-US" sz="48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38962042" y="3021277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36061" y="27376286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7" y="9000657"/>
            <a:ext cx="4914287" cy="6276190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427012" y="242977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550655" y="23400213"/>
            <a:ext cx="11702356" cy="81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99" b="1" dirty="0"/>
              <a:t>Controlling 2D crystals with rotating potentials</a:t>
            </a:r>
            <a:endParaRPr lang="en-US" sz="4699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168612" y="8258005"/>
            <a:ext cx="117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/>
              <a:t>and </a:t>
            </a:r>
            <a:r>
              <a:rPr lang="en-US" sz="1800" dirty="0"/>
              <a:t>ODF laser pulses (green). </a:t>
            </a: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372649" y="9862848"/>
            <a:ext cx="9032052" cy="5983338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8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8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16" cstate="print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738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20" cstate="print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738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21" cstate="print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2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23" cstate="print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738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38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29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31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6738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2151453" cy="349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5" y="14253053"/>
              <a:ext cx="1418044" cy="349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8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8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26863341" y="20302917"/>
                <a:ext cx="544121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Collective state tomography shows squeezed and anti-squeezed quadratures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±2</m:t>
                    </m:r>
                  </m:oMath>
                </a14:m>
                <a:r>
                  <a:rPr lang="en-US" sz="2000" dirty="0"/>
                  <a:t> ions. </a:t>
                </a:r>
                <a:endParaRPr lang="en-US" sz="28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3341" y="20302917"/>
                <a:ext cx="5441214" cy="707886"/>
              </a:xfrm>
              <a:prstGeom prst="rect">
                <a:avLst/>
              </a:prstGeom>
              <a:blipFill>
                <a:blip r:embed="rId33"/>
                <a:stretch>
                  <a:fillRect t="-5172" r="-336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26104877" y="3601832"/>
            <a:ext cx="1060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35087" y="29689761"/>
            <a:ext cx="5509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Full counting statistics of a non-Gaussian spin state. Histograms showing the (A) squeezed and (B) anti-squeezed quadratures of the collective spin.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2" name="TextBox 401"/>
              <p:cNvSpPr txBox="1"/>
              <p:nvPr/>
            </p:nvSpPr>
            <p:spPr>
              <a:xfrm>
                <a:off x="9750136" y="26456541"/>
                <a:ext cx="2193956" cy="830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99" dirty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599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599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136" y="26456541"/>
                <a:ext cx="2193956" cy="830612"/>
              </a:xfrm>
              <a:prstGeom prst="rect">
                <a:avLst/>
              </a:prstGeom>
              <a:blipFill>
                <a:blip r:embed="rId34"/>
                <a:stretch>
                  <a:fillRect l="-278" t="-2206" r="-2778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634661" y="24549012"/>
            <a:ext cx="84121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2962214" y="30046166"/>
            <a:ext cx="599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Images of </a:t>
            </a:r>
            <a:r>
              <a:rPr lang="en-US" sz="1800" dirty="0"/>
              <a:t>different </a:t>
            </a:r>
            <a:r>
              <a:rPr lang="en-US" sz="1800" dirty="0"/>
              <a:t>single-plane crystals in </a:t>
            </a:r>
            <a:r>
              <a:rPr lang="en-US" sz="1800" dirty="0"/>
              <a:t>the </a:t>
            </a:r>
            <a:r>
              <a:rPr lang="en-US" sz="1800" dirty="0"/>
              <a:t>rotating frame. </a:t>
            </a:r>
          </a:p>
          <a:p>
            <a:pPr algn="ctr"/>
            <a:r>
              <a:rPr lang="en-US" sz="1800" dirty="0"/>
              <a:t>Composed of data from 1-2 seconds of integration.</a:t>
            </a:r>
            <a:endParaRPr lang="en-US" sz="18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9" name="TextBox 408"/>
              <p:cNvSpPr txBox="1"/>
              <p:nvPr/>
            </p:nvSpPr>
            <p:spPr>
              <a:xfrm>
                <a:off x="39003289" y="3931188"/>
                <a:ext cx="11518115" cy="2338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Probing </a:t>
                </a:r>
                <a:r>
                  <a:rPr lang="en-US" sz="2400" dirty="0"/>
                  <a:t>coherence and entanglement of quantum states </a:t>
                </a:r>
                <a:r>
                  <a:rPr lang="en-US" sz="2400" dirty="0"/>
                  <a:t>with</a:t>
                </a:r>
                <a:r>
                  <a:rPr lang="en-US" sz="2400" dirty="0"/>
                  <a:t> </a:t>
                </a:r>
                <a:r>
                  <a:rPr lang="en-US" sz="2400" dirty="0"/>
                  <a:t>many-body echoes as in multiple </a:t>
                </a:r>
                <a:r>
                  <a:rPr lang="en-US" sz="2400" dirty="0"/>
                  <a:t>quantum NMR (</a:t>
                </a:r>
                <a:r>
                  <a:rPr lang="en-US" sz="2400" dirty="0">
                    <a:solidFill>
                      <a:srgbClr val="C00000"/>
                    </a:solidFill>
                  </a:rPr>
                  <a:t>Baum, et al, </a:t>
                </a:r>
                <a:r>
                  <a:rPr lang="en-US" sz="2400" dirty="0">
                    <a:solidFill>
                      <a:srgbClr val="C00000"/>
                    </a:solidFill>
                  </a:rPr>
                  <a:t>J. Chem. Phys. (1985</a:t>
                </a:r>
                <a:r>
                  <a:rPr lang="en-US" sz="2400" dirty="0">
                    <a:solidFill>
                      <a:srgbClr val="C00000"/>
                    </a:solidFill>
                  </a:rPr>
                  <a:t>)</a:t>
                </a:r>
                <a:r>
                  <a:rPr lang="en-US" sz="2400" dirty="0"/>
                  <a:t>) is useful </a:t>
                </a:r>
                <a:r>
                  <a:rPr lang="en-US" sz="2400" dirty="0"/>
                  <a:t>for benchmarking quantum simulators and studying dynamics of higher order </a:t>
                </a:r>
                <a:r>
                  <a:rPr lang="en-US" sz="2400" dirty="0"/>
                  <a:t>correlations. Multiple quantum coherences (MQC) can provide a lower bound on quantum Fisher information, and therefore a multi-particle entanglement witness. Experimental implementation involves time reversing the engineered Ising interaction, which is done by inverting 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409" name="TextBox 4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3289" y="3931188"/>
                <a:ext cx="11518115" cy="2338076"/>
              </a:xfrm>
              <a:prstGeom prst="rect">
                <a:avLst/>
              </a:prstGeom>
              <a:blipFill>
                <a:blip r:embed="rId35"/>
                <a:stretch>
                  <a:fillRect l="-794" t="-2089" r="-794" b="-4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9" y="19190186"/>
            <a:ext cx="5520781" cy="367699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5" y="20429379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4560" y="22794209"/>
            <a:ext cx="59599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106067" y="28196079"/>
            <a:ext cx="54450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5" indent="-342885">
              <a:buFont typeface="Arial" panose="020B0604020202020204" pitchFamily="34" charset="0"/>
              <a:buChar char="•"/>
            </a:pPr>
            <a:r>
              <a:rPr lang="en-US" sz="2400" dirty="0"/>
              <a:t>Transverse magnetic field, with variable range spin-spin interactions</a:t>
            </a:r>
          </a:p>
          <a:p>
            <a:pPr marL="342885" indent="-342885">
              <a:buFont typeface="Arial" panose="020B0604020202020204" pitchFamily="34" charset="0"/>
              <a:buChar char="•"/>
            </a:pPr>
            <a:r>
              <a:rPr lang="en-US" sz="2400" dirty="0"/>
              <a:t>Sensitive force detection</a:t>
            </a:r>
          </a:p>
          <a:p>
            <a:pPr marL="342885" indent="-342885">
              <a:buFont typeface="Arial" panose="020B0604020202020204" pitchFamily="34" charset="0"/>
              <a:buChar char="•"/>
            </a:pPr>
            <a:r>
              <a:rPr lang="en-US" sz="2400" dirty="0"/>
              <a:t>Apply sub-Doppler cooling (EIT) to the axial drumhead modes</a:t>
            </a:r>
            <a:endParaRPr lang="en-US" sz="2400" dirty="0"/>
          </a:p>
          <a:p>
            <a:pPr marL="342885" indent="-342885">
              <a:buFont typeface="Arial" panose="020B0604020202020204" pitchFamily="34" charset="0"/>
              <a:buChar char="•"/>
            </a:pPr>
            <a:r>
              <a:rPr lang="en-US" sz="2400" dirty="0"/>
              <a:t>Implement single-ion resolved readout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480298" y="8707974"/>
            <a:ext cx="109531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Observe </a:t>
            </a:r>
            <a:r>
              <a:rPr lang="en-US" sz="2800" dirty="0">
                <a:solidFill>
                  <a:srgbClr val="FF0000"/>
                </a:solidFill>
              </a:rPr>
              <a:t>depolarization </a:t>
            </a:r>
            <a:r>
              <a:rPr lang="en-US" sz="2800" dirty="0">
                <a:solidFill>
                  <a:srgbClr val="FF0000"/>
                </a:solidFill>
              </a:rPr>
              <a:t>of the collective </a:t>
            </a:r>
            <a:r>
              <a:rPr lang="en-US" sz="2800" dirty="0">
                <a:solidFill>
                  <a:srgbClr val="FF0000"/>
                </a:solidFill>
              </a:rPr>
              <a:t>spin</a:t>
            </a:r>
            <a:r>
              <a:rPr lang="en-US" sz="2800" dirty="0"/>
              <a:t>. </a:t>
            </a:r>
          </a:p>
          <a:p>
            <a:pPr algn="ctr"/>
            <a:r>
              <a:rPr lang="en-US" sz="2800" dirty="0"/>
              <a:t>Distinguish </a:t>
            </a:r>
            <a:r>
              <a:rPr lang="en-US" sz="2800" dirty="0"/>
              <a:t>destruction </a:t>
            </a:r>
            <a:r>
              <a:rPr lang="en-US" sz="2800" dirty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705464" y="24091121"/>
            <a:ext cx="107487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Observe </a:t>
            </a:r>
            <a:r>
              <a:rPr lang="en-US" sz="2800" dirty="0">
                <a:solidFill>
                  <a:srgbClr val="FF0000"/>
                </a:solidFill>
              </a:rPr>
              <a:t>non-Gaussian</a:t>
            </a:r>
            <a:r>
              <a:rPr lang="en-US" sz="2800" dirty="0"/>
              <a:t> </a:t>
            </a:r>
            <a:r>
              <a:rPr lang="en-US" sz="2800" dirty="0"/>
              <a:t>counting statistics in </a:t>
            </a:r>
            <a:r>
              <a:rPr lang="en-US" sz="2800" dirty="0"/>
              <a:t>collective </a:t>
            </a:r>
            <a:r>
              <a:rPr lang="en-US" sz="2800" dirty="0"/>
              <a:t>spin </a:t>
            </a:r>
            <a:r>
              <a:rPr lang="en-US" sz="2800" dirty="0"/>
              <a:t>state. </a:t>
            </a:r>
          </a:p>
          <a:p>
            <a:pPr algn="ctr"/>
            <a:r>
              <a:rPr lang="en-US" sz="2800" dirty="0"/>
              <a:t>Disappearance </a:t>
            </a:r>
            <a:r>
              <a:rPr lang="en-US" sz="2800" dirty="0"/>
              <a:t>of </a:t>
            </a:r>
            <a:r>
              <a:rPr lang="en-US" sz="2800" dirty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/>
              <a:t>formation </a:t>
            </a:r>
            <a:r>
              <a:rPr lang="en-US" sz="2800" dirty="0"/>
              <a:t>of </a:t>
            </a:r>
            <a:r>
              <a:rPr lang="en-US" sz="2800" b="1" dirty="0"/>
              <a:t>over-squeezed state </a:t>
            </a:r>
            <a:r>
              <a:rPr lang="en-US" sz="2800" dirty="0"/>
              <a:t>- not </a:t>
            </a:r>
            <a:r>
              <a:rPr lang="en-US" sz="2800" dirty="0"/>
              <a:t>just degradation due to decoherence.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28466085" y="21636032"/>
            <a:ext cx="6992324" cy="1158059"/>
            <a:chOff x="28611872" y="22946779"/>
            <a:chExt cx="6992325" cy="1158059"/>
          </a:xfrm>
        </p:grpSpPr>
        <p:sp>
          <p:nvSpPr>
            <p:cNvPr id="207" name="Rounded Rectangle 206"/>
            <p:cNvSpPr/>
            <p:nvPr/>
          </p:nvSpPr>
          <p:spPr>
            <a:xfrm>
              <a:off x="28611872" y="22946779"/>
              <a:ext cx="6992325" cy="1158059"/>
            </a:xfrm>
            <a:prstGeom prst="roundRect">
              <a:avLst/>
            </a:prstGeom>
            <a:solidFill>
              <a:srgbClr val="99D2B9"/>
            </a:solidFill>
            <a:ln>
              <a:solidFill>
                <a:srgbClr val="99D2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8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/>
                <p:cNvSpPr/>
                <p:nvPr/>
              </p:nvSpPr>
              <p:spPr>
                <a:xfrm>
                  <a:off x="28689170" y="23021931"/>
                  <a:ext cx="3112068" cy="9887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[(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e>
                            </m:acc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9170" y="23021931"/>
                  <a:ext cx="3112068" cy="988732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32129341" y="23337325"/>
                  <a:ext cx="3252493" cy="374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entangled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: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29341" y="23337325"/>
                  <a:ext cx="3252493" cy="374526"/>
                </a:xfrm>
                <a:prstGeom prst="rect">
                  <a:avLst/>
                </a:prstGeom>
                <a:blipFill>
                  <a:blip r:embed="rId38"/>
                  <a:stretch>
                    <a:fillRect l="-3002" r="-1876" b="-3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225" y="28259900"/>
            <a:ext cx="1775968" cy="56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106" y="29006155"/>
            <a:ext cx="1682507" cy="1692233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347704" y="20298148"/>
            <a:ext cx="462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Quantum spin correlation dynamics point to the formations of oversqueezed states.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810044" y="10449956"/>
            <a:ext cx="2118067" cy="440120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</a:rPr>
              <a:t>Plot</a:t>
            </a:r>
            <a:r>
              <a:rPr lang="en-US" sz="2000" dirty="0">
                <a:solidFill>
                  <a:prstClr val="black"/>
                </a:solidFill>
              </a:rPr>
              <a:t>: Contrast decay for N </a:t>
            </a:r>
            <a:r>
              <a:rPr lang="en-US" sz="2000" dirty="0">
                <a:solidFill>
                  <a:prstClr val="black"/>
                </a:solidFill>
              </a:rPr>
              <a:t>= 21, 58, and 144 ions </a:t>
            </a:r>
            <a:r>
              <a:rPr lang="en-US" sz="2000" dirty="0">
                <a:solidFill>
                  <a:prstClr val="black"/>
                </a:solidFill>
              </a:rPr>
              <a:t>(black </a:t>
            </a:r>
            <a:r>
              <a:rPr lang="en-US" sz="2000" dirty="0">
                <a:solidFill>
                  <a:prstClr val="black"/>
                </a:solidFill>
              </a:rPr>
              <a:t>circles, red squares, and blue </a:t>
            </a:r>
            <a:r>
              <a:rPr lang="en-US" sz="2000" dirty="0">
                <a:solidFill>
                  <a:prstClr val="black"/>
                </a:solidFill>
              </a:rPr>
              <a:t>diamonds). Black squares show contrast </a:t>
            </a:r>
            <a:r>
              <a:rPr lang="en-US" sz="2000" dirty="0">
                <a:solidFill>
                  <a:prstClr val="black"/>
                </a:solidFill>
              </a:rPr>
              <a:t>decay </a:t>
            </a:r>
            <a:r>
              <a:rPr lang="en-US" sz="2000" dirty="0">
                <a:solidFill>
                  <a:prstClr val="black"/>
                </a:solidFill>
              </a:rPr>
              <a:t>from decoherence </a:t>
            </a:r>
            <a:r>
              <a:rPr lang="en-US" sz="2000" dirty="0">
                <a:solidFill>
                  <a:prstClr val="black"/>
                </a:solidFill>
              </a:rPr>
              <a:t>due to spontaneous emission </a:t>
            </a:r>
            <a:r>
              <a:rPr lang="en-US" sz="2000" dirty="0">
                <a:solidFill>
                  <a:prstClr val="black"/>
                </a:solidFill>
              </a:rPr>
              <a:t>in </a:t>
            </a:r>
            <a:r>
              <a:rPr lang="en-US" sz="2000" dirty="0">
                <a:solidFill>
                  <a:prstClr val="black"/>
                </a:solidFill>
              </a:rPr>
              <a:t>the absence of spin-spin </a:t>
            </a:r>
            <a:r>
              <a:rPr lang="en-US" sz="2000" dirty="0">
                <a:solidFill>
                  <a:prstClr val="black"/>
                </a:solidFill>
              </a:rPr>
              <a:t>coupling.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78637" y="6346505"/>
            <a:ext cx="11010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Overlap</a:t>
            </a:r>
            <a:r>
              <a:rPr lang="en-US" sz="2800" dirty="0"/>
              <a:t> with initial state as a function of rotation angle yields </a:t>
            </a:r>
            <a:r>
              <a:rPr lang="en-US" sz="2800" b="1" dirty="0"/>
              <a:t>oscillations </a:t>
            </a:r>
            <a:r>
              <a:rPr lang="en-US" sz="2800" dirty="0"/>
              <a:t>from which the multiple quantum </a:t>
            </a:r>
            <a:r>
              <a:rPr lang="en-US" sz="2800" b="1" dirty="0"/>
              <a:t>coherences </a:t>
            </a:r>
            <a:r>
              <a:rPr lang="en-US" sz="2800" dirty="0"/>
              <a:t>are obtained.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6002864" y="10645299"/>
            <a:ext cx="16823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Coherent Ising interactions give rise to </a:t>
            </a:r>
            <a:r>
              <a:rPr lang="en-US" sz="2000" dirty="0">
                <a:solidFill>
                  <a:prstClr val="black"/>
                </a:solidFill>
              </a:rPr>
              <a:t>(over) squeezed </a:t>
            </a:r>
            <a:r>
              <a:rPr lang="en-US" sz="2000" dirty="0">
                <a:solidFill>
                  <a:prstClr val="black"/>
                </a:solidFill>
              </a:rPr>
              <a:t>state </a:t>
            </a:r>
            <a:endParaRPr lang="en-US" sz="6738" dirty="0"/>
          </a:p>
        </p:txBody>
      </p:sp>
      <p:sp>
        <p:nvSpPr>
          <p:cNvPr id="13" name="Rectangle 12"/>
          <p:cNvSpPr/>
          <p:nvPr/>
        </p:nvSpPr>
        <p:spPr>
          <a:xfrm>
            <a:off x="25922415" y="13952846"/>
            <a:ext cx="18331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Decoherence </a:t>
            </a:r>
            <a:r>
              <a:rPr lang="en-US" sz="2000" dirty="0">
                <a:solidFill>
                  <a:prstClr val="black"/>
                </a:solidFill>
              </a:rPr>
              <a:t>leads to shortening of Bloch vector </a:t>
            </a:r>
            <a:endParaRPr lang="en-US" sz="6738" dirty="0"/>
          </a:p>
        </p:txBody>
      </p:sp>
      <p:sp>
        <p:nvSpPr>
          <p:cNvPr id="31" name="TextBox 30"/>
          <p:cNvSpPr txBox="1"/>
          <p:nvPr/>
        </p:nvSpPr>
        <p:spPr>
          <a:xfrm>
            <a:off x="13342576" y="12266712"/>
            <a:ext cx="7106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Spin-motion entanglement</a:t>
            </a:r>
          </a:p>
        </p:txBody>
      </p: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22223275" y="14558815"/>
            <a:ext cx="2668869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13007" y="9965967"/>
                  <a:ext cx="1234279" cy="371208"/>
                </a:xfrm>
                <a:prstGeom prst="rect">
                  <a:avLst/>
                </a:prstGeom>
                <a:solidFill>
                  <a:srgbClr val="E9EAE5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</m:t>
                        </m:r>
                        <m:r>
                          <a:rPr lang="en-US" sz="220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20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1" dirty="0"/>
                </a:p>
              </p:txBody>
            </p:sp>
          </mc:Choice>
          <mc:Fallback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13007" y="9965967"/>
                  <a:ext cx="1234279" cy="371208"/>
                </a:xfrm>
                <a:prstGeom prst="rect">
                  <a:avLst/>
                </a:prstGeom>
                <a:blipFill>
                  <a:blip r:embed="rId42"/>
                  <a:stretch>
                    <a:fillRect l="-8649" r="-5946" b="-33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22019487" y="17803672"/>
            <a:ext cx="3068563" cy="2124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1" dirty="0">
                <a:solidFill>
                  <a:prstClr val="black"/>
                </a:solidFill>
              </a:rPr>
              <a:t>Residual spin-motional entanglement leads to shortening of the Bloch vector and is minimized at certain drive times for a given detuning,</a:t>
            </a:r>
            <a:endParaRPr lang="en-US" sz="2201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13387364" y="14138930"/>
                <a:ext cx="4306756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7364" y="14138930"/>
                <a:ext cx="4306756" cy="1080296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18316761" y="14505295"/>
                <a:ext cx="3557832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𝑆𝑀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6761" y="14505295"/>
                <a:ext cx="3557832" cy="379206"/>
              </a:xfrm>
              <a:prstGeom prst="rect">
                <a:avLst/>
              </a:prstGeom>
              <a:blipFill>
                <a:blip r:embed="rId44"/>
                <a:stretch>
                  <a:fillRect l="-1715" t="-174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/>
              <p:cNvSpPr txBox="1"/>
              <p:nvPr/>
            </p:nvSpPr>
            <p:spPr>
              <a:xfrm>
                <a:off x="13646479" y="19015052"/>
                <a:ext cx="4653518" cy="1117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479" y="19015052"/>
                <a:ext cx="4653518" cy="111755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ctangle 78"/>
              <p:cNvSpPr/>
              <p:nvPr/>
            </p:nvSpPr>
            <p:spPr>
              <a:xfrm>
                <a:off x="22785137" y="19882258"/>
                <a:ext cx="16087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</p:txBody>
          </p:sp>
        </mc:Choice>
        <mc:Fallback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5137" y="19882258"/>
                <a:ext cx="1608710" cy="400110"/>
              </a:xfrm>
              <a:prstGeom prst="rect">
                <a:avLst/>
              </a:prstGeom>
              <a:blipFill>
                <a:blip r:embed="rId46"/>
                <a:stretch>
                  <a:fillRect t="-9231" r="-3030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/>
          <p:cNvSpPr txBox="1"/>
          <p:nvPr/>
        </p:nvSpPr>
        <p:spPr>
          <a:xfrm>
            <a:off x="18714234" y="18788997"/>
            <a:ext cx="2980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Spin-spin coupling</a:t>
            </a:r>
          </a:p>
          <a:p>
            <a:pPr marL="342885" indent="-342885">
              <a:buFont typeface="Arial" panose="020B0604020202020204" pitchFamily="34" charset="0"/>
              <a:buChar char="•"/>
            </a:pPr>
            <a:r>
              <a:rPr lang="en-US" sz="2400" dirty="0"/>
              <a:t>Ising interaction</a:t>
            </a:r>
          </a:p>
          <a:p>
            <a:pPr marL="342885" indent="-342885">
              <a:buFont typeface="Arial" panose="020B0604020202020204" pitchFamily="34" charset="0"/>
              <a:buChar char="•"/>
            </a:pPr>
            <a:r>
              <a:rPr lang="en-US" sz="2400" dirty="0"/>
              <a:t>Dominant for large detunings</a:t>
            </a:r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3222871" y="2952882"/>
            <a:ext cx="11923195" cy="9192954"/>
            <a:chOff x="13222872" y="14132171"/>
            <a:chExt cx="11923195" cy="9192953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2872" y="18514998"/>
              <a:ext cx="6256275" cy="2412056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13365343" y="14132171"/>
              <a:ext cx="11780724" cy="9192953"/>
              <a:chOff x="13365343" y="14161668"/>
              <a:chExt cx="11780724" cy="9192953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13365343" y="14161668"/>
                <a:ext cx="11780724" cy="9192953"/>
                <a:chOff x="13365343" y="14402298"/>
                <a:chExt cx="11780724" cy="9192953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13450862" y="21927204"/>
                  <a:ext cx="148652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1D optical lattice wavefronts</a:t>
                  </a:r>
                  <a:endParaRPr lang="en-US" sz="2000" dirty="0"/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13365343" y="14402298"/>
                  <a:ext cx="11780724" cy="8242124"/>
                  <a:chOff x="13365343" y="14935698"/>
                  <a:chExt cx="11780724" cy="8242124"/>
                </a:xfrm>
              </p:grpSpPr>
              <p:sp>
                <p:nvSpPr>
                  <p:cNvPr id="209" name="Rounded Rectangle 208"/>
                  <p:cNvSpPr/>
                  <p:nvPr/>
                </p:nvSpPr>
                <p:spPr>
                  <a:xfrm>
                    <a:off x="16416593" y="18048226"/>
                    <a:ext cx="2693974" cy="940532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738"/>
                  </a:p>
                </p:txBody>
              </p:sp>
              <p:sp>
                <p:nvSpPr>
                  <p:cNvPr id="208" name="Rounded Rectangle 207"/>
                  <p:cNvSpPr/>
                  <p:nvPr/>
                </p:nvSpPr>
                <p:spPr>
                  <a:xfrm>
                    <a:off x="16649700" y="16997328"/>
                    <a:ext cx="2084434" cy="820735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738"/>
                  </a:p>
                </p:txBody>
              </p:sp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13365343" y="14935698"/>
                    <a:ext cx="11780724" cy="8242124"/>
                    <a:chOff x="13365343" y="14935698"/>
                    <a:chExt cx="11780724" cy="8242124"/>
                  </a:xfrm>
                </p:grpSpPr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13365343" y="14935698"/>
                      <a:ext cx="11780724" cy="5763427"/>
                      <a:chOff x="-11505176" y="17878021"/>
                      <a:chExt cx="11780724" cy="5763427"/>
                    </a:xfrm>
                  </p:grpSpPr>
                  <p:sp>
                    <p:nvSpPr>
                      <p:cNvPr id="382" name="TextBox 381"/>
                      <p:cNvSpPr txBox="1"/>
                      <p:nvPr/>
                    </p:nvSpPr>
                    <p:spPr>
                      <a:xfrm>
                        <a:off x="-11505176" y="18614324"/>
                        <a:ext cx="11519827" cy="156966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US" sz="2400" dirty="0"/>
                          <a:t>Two far-detuned laser beams produce a </a:t>
                        </a:r>
                        <a:r>
                          <a:rPr lang="en-US" sz="2400" dirty="0">
                            <a:solidFill>
                              <a:schemeClr val="accent6"/>
                            </a:solidFill>
                          </a:rPr>
                          <a:t>spin-dependent optical dipole force (ODF)</a:t>
                        </a:r>
                        <a:r>
                          <a:rPr lang="en-US" sz="2400" dirty="0"/>
                          <a:t> at the ions that </a:t>
                        </a:r>
                        <a:r>
                          <a:rPr lang="en-US" sz="2400" dirty="0"/>
                          <a:t>gives </a:t>
                        </a:r>
                        <a:r>
                          <a:rPr lang="en-US" sz="2400" dirty="0"/>
                          <a:t>rise to a </a:t>
                        </a:r>
                        <a:r>
                          <a:rPr lang="en-US" sz="2400" b="1" dirty="0"/>
                          <a:t>spin-spin interaction</a:t>
                        </a:r>
                        <a:r>
                          <a:rPr lang="en-US" sz="2400" dirty="0"/>
                          <a:t>. Combined with a transverse magnetic field, we can realize non-trivial quantum magnetic interactions. </a:t>
                        </a:r>
                      </a:p>
                      <a:p>
                        <a:endParaRPr lang="en-US" sz="2400" dirty="0"/>
                      </a:p>
                    </p:txBody>
                  </p:sp>
                  <p:grpSp>
                    <p:nvGrpSpPr>
                      <p:cNvPr id="383" name="Group 382"/>
                      <p:cNvGrpSpPr/>
                      <p:nvPr/>
                    </p:nvGrpSpPr>
                    <p:grpSpPr>
                      <a:xfrm>
                        <a:off x="-11473656" y="20937902"/>
                        <a:ext cx="5713704" cy="930069"/>
                        <a:chOff x="5892783" y="9869376"/>
                        <a:chExt cx="5713704" cy="933217"/>
                      </a:xfrm>
                    </p:grpSpPr>
                    <p:sp>
                      <p:nvSpPr>
                        <p:cNvPr id="389" name="TextBox 388"/>
                        <p:cNvSpPr txBox="1"/>
                        <p:nvPr/>
                      </p:nvSpPr>
                      <p:spPr>
                        <a:xfrm>
                          <a:off x="5892783" y="9869376"/>
                          <a:ext cx="2639148" cy="9264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/>
                            <a:t>Engineered Ising interaction from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spin-dependent ODF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845842763"/>
                                </p:ext>
                              </p:extLst>
                            </p:nvPr>
                          </p:nvGraphicFramePr>
                          <p:xfrm>
                            <a:off x="9014990" y="9921483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4032" name="Equation" r:id="rId48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48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49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9921483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845842763"/>
                                </p:ext>
                              </p:extLst>
                            </p:nvPr>
                          </p:nvGraphicFramePr>
                          <p:xfrm>
                            <a:off x="9014990" y="9921483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59" name="Equation" r:id="rId88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88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89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9921483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91" name="Right Arrow 390"/>
                        <p:cNvSpPr/>
                        <p:nvPr/>
                      </p:nvSpPr>
                      <p:spPr>
                        <a:xfrm>
                          <a:off x="8361504" y="10212186"/>
                          <a:ext cx="417559" cy="304800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384" name="Group 383"/>
                      <p:cNvGrpSpPr/>
                      <p:nvPr/>
                    </p:nvGrpSpPr>
                    <p:grpSpPr>
                      <a:xfrm>
                        <a:off x="-11107711" y="19993113"/>
                        <a:ext cx="4898789" cy="769434"/>
                        <a:chOff x="7738191" y="11577696"/>
                        <a:chExt cx="4898789" cy="769434"/>
                      </a:xfrm>
                    </p:grpSpPr>
                    <p:sp>
                      <p:nvSpPr>
                        <p:cNvPr id="385" name="TextBox 384"/>
                        <p:cNvSpPr txBox="1"/>
                        <p:nvPr/>
                      </p:nvSpPr>
                      <p:spPr>
                        <a:xfrm>
                          <a:off x="7738191" y="11577696"/>
                          <a:ext cx="2343526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T</a:t>
                          </a:r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ransverse </a:t>
                          </a:r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B-field from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124 GHz microwaves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85772139"/>
                                </p:ext>
                              </p:extLst>
                            </p:nvPr>
                          </p:nvGraphicFramePr>
                          <p:xfrm>
                            <a:off x="10699641" y="11630580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4033" name="Equation" r:id="rId90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0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1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630580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85772139"/>
                                </p:ext>
                              </p:extLst>
                            </p:nvPr>
                          </p:nvGraphicFramePr>
                          <p:xfrm>
                            <a:off x="10699641" y="11630580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60" name="Equation" r:id="rId92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2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3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630580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87" name="Right Arrow 386"/>
                        <p:cNvSpPr/>
                        <p:nvPr/>
                      </p:nvSpPr>
                      <p:spPr>
                        <a:xfrm>
                          <a:off x="10034551" y="11742855"/>
                          <a:ext cx="417559" cy="307237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420" name="TextBox 419"/>
                      <p:cNvSpPr txBox="1"/>
                      <p:nvPr/>
                    </p:nvSpPr>
                    <p:spPr>
                      <a:xfrm>
                        <a:off x="-11495015" y="17878021"/>
                        <a:ext cx="11186909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4800" b="1" dirty="0"/>
                          <a:t>Ising interaction with spin-dependent force</a:t>
                        </a:r>
                        <a:endParaRPr lang="en-US" sz="4800" b="1" baseline="30000" dirty="0"/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160" name="TextBox 159"/>
                          <p:cNvSpPr txBox="1"/>
                          <p:nvPr/>
                        </p:nvSpPr>
                        <p:spPr>
                          <a:xfrm>
                            <a:off x="-5725145" y="19855796"/>
                            <a:ext cx="5989646" cy="123008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400" dirty="0">
                                <a:solidFill>
                                  <a:prstClr val="black"/>
                                </a:solidFill>
                              </a:rPr>
                              <a:t>Coupling to different axial modes allows for a </a:t>
                            </a:r>
                            <a:r>
                              <a:rPr lang="en-US" sz="2400" b="1" dirty="0">
                                <a:solidFill>
                                  <a:prstClr val="black"/>
                                </a:solidFill>
                              </a:rPr>
                              <a:t>tunable interaction range </a:t>
                            </a:r>
                            <a:endParaRPr lang="en-US" sz="2400" b="1" dirty="0">
                              <a:solidFill>
                                <a:prstClr val="black"/>
                              </a:solidFill>
                            </a:endParaRPr>
                          </a:p>
                          <a:p>
                            <a:r>
                              <a:rPr lang="en-US" sz="2400" dirty="0">
                                <a:solidFill>
                                  <a:prstClr val="black"/>
                                </a:solidFill>
                              </a:rPr>
                              <a:t>w</a:t>
                            </a:r>
                            <a:r>
                              <a:rPr lang="en-US" sz="2400" dirty="0">
                                <a:solidFill>
                                  <a:prstClr val="black"/>
                                </a:solidFill>
                              </a:rPr>
                              <a:t>here </a:t>
                            </a:r>
                            <a14:m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a14:m>
                            <a:r>
                              <a:rPr lang="en-US" sz="2400" dirty="0">
                                <a:solidFill>
                                  <a:prstClr val="black"/>
                                </a:solidFill>
                              </a:rPr>
                              <a:t> is the distance between ions </a:t>
                            </a:r>
                            <a14:m>
                              <m:oMath xmlns:m="http://schemas.openxmlformats.org/officeDocument/2006/math"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a14:m>
                            <a:r>
                              <a:rPr lang="en-US" sz="2400" i="1" dirty="0">
                                <a:solidFill>
                                  <a:prstClr val="black"/>
                                </a:solidFill>
                              </a:rPr>
                              <a:t>.</a:t>
                            </a:r>
                            <a:endParaRPr lang="en-US" sz="2400" i="1" dirty="0">
                              <a:solidFill>
                                <a:prstClr val="black"/>
                              </a:solidFill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160" name="TextBox 1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-5725145" y="19855796"/>
                            <a:ext cx="5989646" cy="1230080"/>
                          </a:xfrm>
                          <a:prstGeom prst="rect">
                            <a:avLst/>
                          </a:prstGeom>
                          <a:blipFill>
                            <a:blip r:embed="rId94"/>
                            <a:stretch>
                              <a:fillRect l="-1629" t="-3960" b="-841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05463664"/>
                              </p:ext>
                            </p:extLst>
                          </p:nvPr>
                        </p:nvGraphicFramePr>
                        <p:xfrm>
                          <a:off x="-2383306" y="20282179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4034" name="Equation" r:id="rId95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5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96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383306" y="20282179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Choice>
                    <mc:Fallback xmlns="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05463664"/>
                              </p:ext>
                            </p:extLst>
                          </p:nvPr>
                        </p:nvGraphicFramePr>
                        <p:xfrm>
                          <a:off x="-2383306" y="20282179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617" name="Equation" r:id="rId99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9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100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383306" y="20282179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Fallback>
                  </mc:AlternateContent>
                  <p:grpSp>
                    <p:nvGrpSpPr>
                      <p:cNvPr id="63" name="Group 62"/>
                      <p:cNvGrpSpPr/>
                      <p:nvPr/>
                    </p:nvGrpSpPr>
                    <p:grpSpPr>
                      <a:xfrm>
                        <a:off x="-5434073" y="21116899"/>
                        <a:ext cx="5709621" cy="2524549"/>
                        <a:chOff x="6509499" y="26149223"/>
                        <a:chExt cx="5709621" cy="2524549"/>
                      </a:xfrm>
                    </p:grpSpPr>
                    <p:pic>
                      <p:nvPicPr>
                        <p:cNvPr id="3" name="Picture 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1"/>
                        <a:stretch>
                          <a:fillRect/>
                        </a:stretch>
                      </p:blipFill>
                      <p:spPr>
                        <a:xfrm>
                          <a:off x="6541993" y="26149223"/>
                          <a:ext cx="5677127" cy="252454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3" name="Rectangle 52"/>
                        <p:cNvSpPr/>
                        <p:nvPr/>
                      </p:nvSpPr>
                      <p:spPr>
                        <a:xfrm>
                          <a:off x="6509499" y="26195026"/>
                          <a:ext cx="334603" cy="46152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738"/>
                        </a:p>
                      </p:txBody>
                    </p:sp>
                  </p:grpSp>
                </p:grpSp>
                <p:grpSp>
                  <p:nvGrpSpPr>
                    <p:cNvPr id="62" name="Group 61"/>
                    <p:cNvGrpSpPr/>
                    <p:nvPr/>
                  </p:nvGrpSpPr>
                  <p:grpSpPr>
                    <a:xfrm>
                      <a:off x="20110737" y="20890904"/>
                      <a:ext cx="4663888" cy="2286918"/>
                      <a:chOff x="20110737" y="20890904"/>
                      <a:chExt cx="4663888" cy="2286918"/>
                    </a:xfrm>
                  </p:grpSpPr>
                  <p:sp>
                    <p:nvSpPr>
                      <p:cNvPr id="55" name="Rounded Rectangle 54"/>
                      <p:cNvSpPr/>
                      <p:nvPr/>
                    </p:nvSpPr>
                    <p:spPr>
                      <a:xfrm>
                        <a:off x="20110737" y="20890904"/>
                        <a:ext cx="4663888" cy="2286918"/>
                      </a:xfrm>
                      <a:prstGeom prst="roundRect">
                        <a:avLst/>
                      </a:prstGeom>
                      <a:solidFill>
                        <a:srgbClr val="99D2B9"/>
                      </a:solidFill>
                      <a:ln>
                        <a:solidFill>
                          <a:srgbClr val="99D2B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738"/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11" name="TextBox 10"/>
                          <p:cNvSpPr txBox="1"/>
                          <p:nvPr/>
                        </p:nvSpPr>
                        <p:spPr>
                          <a:xfrm>
                            <a:off x="20370536" y="20998562"/>
                            <a:ext cx="4322962" cy="138473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2ℏ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l-GR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l-GR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l-GR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l-GR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l-GR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l-GR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nary>
                                </m:oMath>
                              </m:oMathPara>
                            </a14:m>
                            <a:endParaRPr lang="en-US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11" name="TextBox 10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0370536" y="20998562"/>
                            <a:ext cx="4322962" cy="1384738"/>
                          </a:xfrm>
                          <a:prstGeom prst="rect">
                            <a:avLst/>
                          </a:prstGeom>
                          <a:blipFill>
                            <a:blip r:embed="rId102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2" name="TextBox 11"/>
                      <p:cNvSpPr txBox="1"/>
                      <p:nvPr/>
                    </p:nvSpPr>
                    <p:spPr>
                      <a:xfrm>
                        <a:off x="20282202" y="22509674"/>
                        <a:ext cx="3371757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800" dirty="0">
                            <a:latin typeface="Cambria" panose="02040503050406030204" pitchFamily="18" charset="0"/>
                          </a:rPr>
                          <a:t>spin-spin interaction</a:t>
                        </a:r>
                        <a:endParaRPr lang="en-US" sz="2800" dirty="0">
                          <a:latin typeface="Cambria" panose="02040503050406030204" pitchFamily="18" charset="0"/>
                        </a:endParaRPr>
                      </a:p>
                    </p:txBody>
                  </p:sp>
                </p:grp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14395355" y="21501084"/>
                        <a:ext cx="393075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395355" y="21501084"/>
                        <a:ext cx="3930755" cy="369332"/>
                      </a:xfrm>
                      <a:prstGeom prst="rect">
                        <a:avLst/>
                      </a:prstGeom>
                      <a:blipFill>
                        <a:blip r:embed="rId103"/>
                        <a:stretch>
                          <a:fillRect l="-1240" r="-2326" b="-3442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5" name="Group 84"/>
                <p:cNvGrpSpPr/>
                <p:nvPr/>
              </p:nvGrpSpPr>
              <p:grpSpPr>
                <a:xfrm>
                  <a:off x="20930082" y="22871912"/>
                  <a:ext cx="3835194" cy="723339"/>
                  <a:chOff x="20930082" y="23310062"/>
                  <a:chExt cx="3835194" cy="723339"/>
                </a:xfrm>
              </p:grpSpPr>
              <p:sp>
                <p:nvSpPr>
                  <p:cNvPr id="228" name="Rounded Rectangle 227"/>
                  <p:cNvSpPr/>
                  <p:nvPr/>
                </p:nvSpPr>
                <p:spPr>
                  <a:xfrm>
                    <a:off x="20930082" y="23363618"/>
                    <a:ext cx="3835194" cy="669783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738"/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81" name="TextBox 80"/>
                      <p:cNvSpPr txBox="1"/>
                      <p:nvPr/>
                    </p:nvSpPr>
                    <p:spPr>
                      <a:xfrm>
                        <a:off x="21006282" y="23310062"/>
                        <a:ext cx="3498715" cy="7204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400" dirty="0"/>
                          <a:t>For </a:t>
                        </a:r>
                        <a:r>
                          <a:rPr lang="el-GR" sz="2400" dirty="0"/>
                          <a:t>α</a:t>
                        </a:r>
                        <a:r>
                          <a:rPr lang="en-US" sz="2400" dirty="0"/>
                          <a:t>&lt;&lt;1: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oMath>
                        </a14:m>
                        <a:endParaRPr lang="en-US" sz="2400" dirty="0"/>
                      </a:p>
                    </p:txBody>
                  </p:sp>
                </mc:Choice>
                <mc:Fallback>
                  <p:sp>
                    <p:nvSpPr>
                      <p:cNvPr id="81" name="TextBox 8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06282" y="23310062"/>
                        <a:ext cx="3498715" cy="720454"/>
                      </a:xfrm>
                      <a:prstGeom prst="rect">
                        <a:avLst/>
                      </a:prstGeom>
                      <a:blipFill>
                        <a:blip r:embed="rId104"/>
                        <a:stretch>
                          <a:fillRect l="-2787" b="-169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10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39169" y="21285390"/>
                <a:ext cx="3400102" cy="1751568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17615150" y="21396529"/>
                    <a:ext cx="1160061" cy="33868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1" i="1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sz="220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20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l-GR" sz="220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201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𝐤</m:t>
                          </m:r>
                        </m:oMath>
                      </m:oMathPara>
                    </a14:m>
                    <a:endParaRPr lang="en-US" sz="2201" b="1" dirty="0"/>
                  </a:p>
                </p:txBody>
              </p:sp>
            </mc:Choice>
            <mc:Fallback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15150" y="21396529"/>
                    <a:ext cx="1160061" cy="338682"/>
                  </a:xfrm>
                  <a:prstGeom prst="rect">
                    <a:avLst/>
                  </a:prstGeom>
                  <a:blipFill>
                    <a:blip r:embed="rId106"/>
                    <a:stretch>
                      <a:fillRect l="-2105" r="-5263" b="-33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2" name="TextBox 51"/>
          <p:cNvSpPr txBox="1"/>
          <p:nvPr/>
        </p:nvSpPr>
        <p:spPr>
          <a:xfrm>
            <a:off x="35241248" y="25309948"/>
            <a:ext cx="2459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Theory by M. Wall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461" y="29089738"/>
            <a:ext cx="1600732" cy="160073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042" y="29089740"/>
            <a:ext cx="1616336" cy="1607020"/>
          </a:xfrm>
          <a:prstGeom prst="rect">
            <a:avLst/>
          </a:prstGeom>
        </p:spPr>
      </p:pic>
      <p:grpSp>
        <p:nvGrpSpPr>
          <p:cNvPr id="148" name="Group 147"/>
          <p:cNvGrpSpPr/>
          <p:nvPr/>
        </p:nvGrpSpPr>
        <p:grpSpPr>
          <a:xfrm>
            <a:off x="13367618" y="15351255"/>
            <a:ext cx="8551753" cy="3162092"/>
            <a:chOff x="13367616" y="25391470"/>
            <a:chExt cx="8551754" cy="3162091"/>
          </a:xfrm>
        </p:grpSpPr>
        <p:grpSp>
          <p:nvGrpSpPr>
            <p:cNvPr id="83" name="Group 82"/>
            <p:cNvGrpSpPr/>
            <p:nvPr/>
          </p:nvGrpSpPr>
          <p:grpSpPr>
            <a:xfrm>
              <a:off x="13367616" y="25391470"/>
              <a:ext cx="8551754" cy="3162091"/>
              <a:chOff x="13308622" y="26655292"/>
              <a:chExt cx="8551754" cy="3162091"/>
            </a:xfrm>
          </p:grpSpPr>
          <p:sp>
            <p:nvSpPr>
              <p:cNvPr id="227" name="Rounded Rectangle 226"/>
              <p:cNvSpPr/>
              <p:nvPr/>
            </p:nvSpPr>
            <p:spPr>
              <a:xfrm>
                <a:off x="13308622" y="26655292"/>
                <a:ext cx="8551754" cy="3162091"/>
              </a:xfrm>
              <a:prstGeom prst="roundRect">
                <a:avLst/>
              </a:prstGeom>
              <a:solidFill>
                <a:srgbClr val="99D2B9"/>
              </a:solidFill>
              <a:ln>
                <a:solidFill>
                  <a:srgbClr val="99D2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38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13378316" y="26729658"/>
                    <a:ext cx="8137678" cy="13694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𝑆𝑀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)=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/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sSubSup>
                                                    <m:sSubSup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†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78316" y="26729658"/>
                    <a:ext cx="8137678" cy="1369477"/>
                  </a:xfrm>
                  <a:prstGeom prst="rect">
                    <a:avLst/>
                  </a:prstGeom>
                  <a:blipFill>
                    <a:blip r:embed="rId10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TextBox 76"/>
              <p:cNvSpPr txBox="1"/>
              <p:nvPr/>
            </p:nvSpPr>
            <p:spPr>
              <a:xfrm>
                <a:off x="13464393" y="28129276"/>
                <a:ext cx="433740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Spin-motion </a:t>
                </a:r>
                <a:r>
                  <a:rPr lang="en-US" sz="2400" dirty="0"/>
                  <a:t>entanglement</a:t>
                </a:r>
              </a:p>
              <a:p>
                <a:pPr marL="342885" indent="-342885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Decoherence </a:t>
                </a:r>
                <a:r>
                  <a:rPr lang="en-US" sz="2400" dirty="0"/>
                  <a:t>in Bloch vector</a:t>
                </a:r>
              </a:p>
              <a:p>
                <a:pPr marL="342885" indent="-342885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Metrological tool</a:t>
                </a:r>
              </a:p>
              <a:p>
                <a:pPr marL="342885" indent="-342885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Large term for small </a:t>
                </a:r>
                <a:r>
                  <a:rPr lang="en-US" sz="2400" dirty="0"/>
                  <a:t>detunings</a:t>
                </a:r>
                <a:endParaRPr lang="en-US" sz="24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8484167" y="26972514"/>
                  <a:ext cx="3300486" cy="13236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885" indent="-342885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9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9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99" i="1">
                              <a:latin typeface="Cambria Math" panose="02040503050406030204" pitchFamily="18" charset="0"/>
                            </a:rPr>
                            <m:t>𝑗𝑚</m:t>
                          </m:r>
                        </m:sub>
                      </m:sSub>
                      <m:d>
                        <m:dPr>
                          <m:ctrlPr>
                            <a:rPr lang="en-US" sz="18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99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99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899" dirty="0"/>
                    <a:t>is the displacement amplitude </a:t>
                  </a:r>
                </a:p>
                <a:p>
                  <a:pPr marL="342885" indent="-342885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9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899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99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99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99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1899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US" sz="1899" i="1">
                              <a:latin typeface="Cambria Math" panose="02040503050406030204" pitchFamily="18" charset="0"/>
                            </a:rPr>
                            <m:t> (</m:t>
                          </m:r>
                          <m:acc>
                            <m:accPr>
                              <m:chr m:val="̂"/>
                              <m:ctrlPr>
                                <a:rPr lang="en-US" sz="1899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99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899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899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1899" dirty="0"/>
                    <a:t>is the creation (annihilation) operator</a:t>
                  </a:r>
                  <a:endParaRPr lang="en-US" sz="1899" dirty="0"/>
                </a:p>
              </p:txBody>
            </p:sp>
          </mc:Choice>
          <mc:Fallback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4167" y="26972514"/>
                  <a:ext cx="3300486" cy="1323696"/>
                </a:xfrm>
                <a:prstGeom prst="rect">
                  <a:avLst/>
                </a:prstGeom>
                <a:blipFill>
                  <a:blip r:embed="rId110"/>
                  <a:stretch>
                    <a:fillRect l="-1292" t="-1843" b="-73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26644145" y="16482432"/>
            <a:ext cx="10612473" cy="3888454"/>
            <a:chOff x="26644144" y="16901531"/>
            <a:chExt cx="10612472" cy="3888454"/>
          </a:xfrm>
        </p:grpSpPr>
        <p:grpSp>
          <p:nvGrpSpPr>
            <p:cNvPr id="66" name="Group 65"/>
            <p:cNvGrpSpPr/>
            <p:nvPr/>
          </p:nvGrpSpPr>
          <p:grpSpPr>
            <a:xfrm>
              <a:off x="26644144" y="16901531"/>
              <a:ext cx="10612472" cy="3888454"/>
              <a:chOff x="26685911" y="18126447"/>
              <a:chExt cx="10612472" cy="3888454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6685911" y="18163601"/>
                <a:ext cx="10612472" cy="3851300"/>
              </a:xfrm>
              <a:prstGeom prst="rect">
                <a:avLst/>
              </a:prstGeom>
            </p:spPr>
          </p:pic>
          <p:sp>
            <p:nvSpPr>
              <p:cNvPr id="229" name="Rectangle 228"/>
              <p:cNvSpPr/>
              <p:nvPr/>
            </p:nvSpPr>
            <p:spPr>
              <a:xfrm>
                <a:off x="27079310" y="18143157"/>
                <a:ext cx="334603" cy="4615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38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32084354" y="18126447"/>
                <a:ext cx="334603" cy="4615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38"/>
              </a:p>
            </p:txBody>
          </p:sp>
        </p:grpSp>
        <p:grpSp>
          <p:nvGrpSpPr>
            <p:cNvPr id="145" name="Group 144"/>
            <p:cNvGrpSpPr>
              <a:grpSpLocks noChangeAspect="1"/>
            </p:cNvGrpSpPr>
            <p:nvPr/>
          </p:nvGrpSpPr>
          <p:grpSpPr>
            <a:xfrm>
              <a:off x="30433512" y="19006602"/>
              <a:ext cx="1227442" cy="1211790"/>
              <a:chOff x="25881396" y="17223392"/>
              <a:chExt cx="1625757" cy="1641486"/>
            </a:xfrm>
          </p:grpSpPr>
          <p:grpSp>
            <p:nvGrpSpPr>
              <p:cNvPr id="289" name="Group 288"/>
              <p:cNvGrpSpPr>
                <a:grpSpLocks noChangeAspect="1"/>
              </p:cNvGrpSpPr>
              <p:nvPr/>
            </p:nvGrpSpPr>
            <p:grpSpPr>
              <a:xfrm>
                <a:off x="25881396" y="17223392"/>
                <a:ext cx="1625757" cy="1641486"/>
                <a:chOff x="3190447" y="-2116583"/>
                <a:chExt cx="2525297" cy="2549728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4198881" y="-2116583"/>
                  <a:ext cx="1516863" cy="1564208"/>
                  <a:chOff x="-58657" y="-411988"/>
                  <a:chExt cx="1917149" cy="1976987"/>
                </a:xfrm>
              </p:grpSpPr>
              <p:cxnSp>
                <p:nvCxnSpPr>
                  <p:cNvPr id="295" name="Straight Arrow Connector 294"/>
                  <p:cNvCxnSpPr/>
                  <p:nvPr/>
                </p:nvCxnSpPr>
                <p:spPr>
                  <a:xfrm flipV="1">
                    <a:off x="231775" y="-411988"/>
                    <a:ext cx="0" cy="1774064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  <a:effectLst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Arrow Connector 295"/>
                  <p:cNvCxnSpPr/>
                  <p:nvPr/>
                </p:nvCxnSpPr>
                <p:spPr>
                  <a:xfrm>
                    <a:off x="234951" y="1358901"/>
                    <a:ext cx="1623541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  <a:effectLst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Arrow Connector 296"/>
                  <p:cNvCxnSpPr/>
                  <p:nvPr/>
                </p:nvCxnSpPr>
                <p:spPr>
                  <a:xfrm flipH="1">
                    <a:off x="-58657" y="1359326"/>
                    <a:ext cx="292027" cy="205673"/>
                  </a:xfrm>
                  <a:prstGeom prst="straightConnector1">
                    <a:avLst/>
                  </a:prstGeom>
                  <a:ln w="12700" cmpd="sng">
                    <a:headEnd type="none" w="med" len="med"/>
                    <a:tailEnd type="none" w="med" len="med"/>
                  </a:ln>
                  <a:effectLst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3190447" y="-2056055"/>
                  <a:ext cx="2489200" cy="2489200"/>
                  <a:chOff x="3454400" y="1341120"/>
                  <a:chExt cx="2489200" cy="2489200"/>
                </a:xfrm>
              </p:grpSpPr>
              <p:pic>
                <p:nvPicPr>
                  <p:cNvPr id="293" name="Picture 292"/>
                  <p:cNvPicPr>
                    <a:picLocks noChangeAspect="1"/>
                  </p:cNvPicPr>
                  <p:nvPr/>
                </p:nvPicPr>
                <p:blipFill rotWithShape="1">
                  <a:blip r:embed="rId2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4" t="24444" r="25371" b="30185"/>
                  <a:stretch/>
                </p:blipFill>
                <p:spPr>
                  <a:xfrm>
                    <a:off x="3484880" y="1341120"/>
                    <a:ext cx="2438400" cy="2489200"/>
                  </a:xfrm>
                  <a:prstGeom prst="ellipse">
                    <a:avLst/>
                  </a:prstGeom>
                </p:spPr>
              </p:pic>
              <p:pic>
                <p:nvPicPr>
                  <p:cNvPr id="294" name="Picture 293"/>
                  <p:cNvPicPr>
                    <a:picLocks noChangeAspect="1"/>
                  </p:cNvPicPr>
                  <p:nvPr/>
                </p:nvPicPr>
                <p:blipFill rotWithShape="1">
                  <a:blip r:embed="rId29" cstate="print">
                    <a:alphaModFix amt="92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9629" t="24444" r="25000" b="30556"/>
                  <a:stretch/>
                </p:blipFill>
                <p:spPr>
                  <a:xfrm>
                    <a:off x="3454400" y="1341120"/>
                    <a:ext cx="2489200" cy="2468880"/>
                  </a:xfrm>
                  <a:prstGeom prst="ellipse">
                    <a:avLst/>
                  </a:prstGeom>
                </p:spPr>
              </p:pic>
            </p:grpSp>
            <p:cxnSp>
              <p:nvCxnSpPr>
                <p:cNvPr id="292" name="Straight Arrow Connector 291"/>
                <p:cNvCxnSpPr/>
                <p:nvPr/>
              </p:nvCxnSpPr>
              <p:spPr>
                <a:xfrm flipH="1">
                  <a:off x="4054912" y="-552375"/>
                  <a:ext cx="143970" cy="101397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8" name="TextBox 287"/>
                  <p:cNvSpPr txBox="1"/>
                  <p:nvPr/>
                </p:nvSpPr>
                <p:spPr>
                  <a:xfrm>
                    <a:off x="26702843" y="18072202"/>
                    <a:ext cx="321367" cy="41691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288" name="TextBox 2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02843" y="18072202"/>
                    <a:ext cx="321367" cy="416914"/>
                  </a:xfrm>
                  <a:prstGeom prst="rect">
                    <a:avLst/>
                  </a:prstGeom>
                  <a:blipFill>
                    <a:blip r:embed="rId112"/>
                    <a:stretch>
                      <a:fillRect l="-35000" r="-37500" b="-3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4" name="Curved Right Arrow 143"/>
              <p:cNvSpPr/>
              <p:nvPr/>
            </p:nvSpPr>
            <p:spPr>
              <a:xfrm rot="5573504" flipV="1">
                <a:off x="26402773" y="18047513"/>
                <a:ext cx="205791" cy="300094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38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3" name="Rectangle 242"/>
          <p:cNvSpPr/>
          <p:nvPr/>
        </p:nvSpPr>
        <p:spPr>
          <a:xfrm>
            <a:off x="8663688" y="22445336"/>
            <a:ext cx="1064685" cy="348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8"/>
          </a:p>
        </p:txBody>
      </p:sp>
      <p:sp>
        <p:nvSpPr>
          <p:cNvPr id="67" name="TextBox 66"/>
          <p:cNvSpPr txBox="1"/>
          <p:nvPr/>
        </p:nvSpPr>
        <p:spPr>
          <a:xfrm>
            <a:off x="8071604" y="22405370"/>
            <a:ext cx="2218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Evolution time (ms)</a:t>
            </a:r>
            <a:endParaRPr lang="en-US" sz="2000" dirty="0"/>
          </a:p>
        </p:txBody>
      </p:sp>
      <p:sp>
        <p:nvSpPr>
          <p:cNvPr id="248" name="TextBox 247"/>
          <p:cNvSpPr txBox="1"/>
          <p:nvPr/>
        </p:nvSpPr>
        <p:spPr>
          <a:xfrm>
            <a:off x="13286282" y="20561145"/>
            <a:ext cx="11884228" cy="1184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99" b="1" dirty="0"/>
              <a:t>Perpendicular </a:t>
            </a:r>
            <a:r>
              <a:rPr lang="en-US" sz="4699" b="1" dirty="0"/>
              <a:t>laser </a:t>
            </a:r>
            <a:r>
              <a:rPr lang="en-US" sz="4699" b="1" dirty="0"/>
              <a:t>cooling with a rotating wall</a:t>
            </a:r>
          </a:p>
          <a:p>
            <a:r>
              <a:rPr lang="en-US" sz="2400" dirty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>
                <a:solidFill>
                  <a:srgbClr val="C00000"/>
                </a:solidFill>
              </a:rPr>
              <a:t>93</a:t>
            </a:r>
            <a:r>
              <a:rPr lang="en-US" sz="2400" dirty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13555140" y="23449091"/>
            <a:ext cx="5644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Account for energy exchange with a rotating wall:</a:t>
            </a:r>
            <a:endParaRPr lang="en-US" sz="2000" b="1" dirty="0"/>
          </a:p>
          <a:p>
            <a:pPr marL="342885" indent="-342885">
              <a:buFont typeface="Arial" panose="020B0604020202020204" pitchFamily="34" charset="0"/>
              <a:buChar char="•"/>
            </a:pPr>
            <a:r>
              <a:rPr lang="en-US" sz="2000" dirty="0"/>
              <a:t>Low in-plane temperatures more readily achievable with a rotating wall than without.</a:t>
            </a:r>
            <a:endParaRPr lang="en-US" sz="2000" dirty="0"/>
          </a:p>
        </p:txBody>
      </p:sp>
      <p:sp>
        <p:nvSpPr>
          <p:cNvPr id="255" name="TextBox 254"/>
          <p:cNvSpPr txBox="1"/>
          <p:nvPr/>
        </p:nvSpPr>
        <p:spPr>
          <a:xfrm>
            <a:off x="13474368" y="24619035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Rotating wall provides an energy sink for the work done </a:t>
            </a:r>
          </a:p>
          <a:p>
            <a:pPr algn="ctr"/>
            <a:r>
              <a:rPr lang="en-US" sz="2000" dirty="0"/>
              <a:t>by the perpendicular beam in applying a torque.</a:t>
            </a:r>
            <a:endParaRPr lang="en-US" sz="2000" dirty="0"/>
          </a:p>
        </p:txBody>
      </p:sp>
      <p:sp>
        <p:nvSpPr>
          <p:cNvPr id="263" name="TextBox 262"/>
          <p:cNvSpPr txBox="1"/>
          <p:nvPr/>
        </p:nvSpPr>
        <p:spPr>
          <a:xfrm>
            <a:off x="13968933" y="25617932"/>
            <a:ext cx="1066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Contours of equilibrium temperature (mK) with a color plot of the perpendicular laser torque (Joules)</a:t>
            </a:r>
            <a:endParaRPr lang="en-US" sz="2000" dirty="0"/>
          </a:p>
        </p:txBody>
      </p:sp>
      <p:grpSp>
        <p:nvGrpSpPr>
          <p:cNvPr id="264" name="Group 263"/>
          <p:cNvGrpSpPr/>
          <p:nvPr/>
        </p:nvGrpSpPr>
        <p:grpSpPr>
          <a:xfrm>
            <a:off x="19645797" y="25946882"/>
            <a:ext cx="5128828" cy="4653142"/>
            <a:chOff x="19874384" y="8909530"/>
            <a:chExt cx="5128828" cy="4653142"/>
          </a:xfrm>
        </p:grpSpPr>
        <p:pic>
          <p:nvPicPr>
            <p:cNvPr id="265" name="Picture 264"/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4384" y="8909530"/>
              <a:ext cx="5128828" cy="465314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6" name="TextBox 265"/>
                <p:cNvSpPr txBox="1"/>
                <p:nvPr/>
              </p:nvSpPr>
              <p:spPr>
                <a:xfrm>
                  <a:off x="20487304" y="9347247"/>
                  <a:ext cx="1934247" cy="985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=200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Hz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=30 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m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66" name="TextBox 2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87304" y="9347247"/>
                  <a:ext cx="1934247" cy="985078"/>
                </a:xfrm>
                <a:prstGeom prst="rect">
                  <a:avLst/>
                </a:prstGeom>
                <a:blipFill>
                  <a:blip r:embed="rId114"/>
                  <a:stretch>
                    <a:fillRect r="-3774" b="-10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7" name="Picture 266"/>
          <p:cNvPicPr>
            <a:picLocks noChangeAspect="1"/>
          </p:cNvPicPr>
          <p:nvPr/>
        </p:nvPicPr>
        <p:blipFill>
          <a:blip r:embed="rId1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101" y="21966886"/>
            <a:ext cx="4511988" cy="3573894"/>
          </a:xfrm>
          <a:prstGeom prst="rect">
            <a:avLst/>
          </a:prstGeom>
        </p:spPr>
      </p:pic>
      <p:grpSp>
        <p:nvGrpSpPr>
          <p:cNvPr id="268" name="Group 267"/>
          <p:cNvGrpSpPr/>
          <p:nvPr/>
        </p:nvGrpSpPr>
        <p:grpSpPr>
          <a:xfrm>
            <a:off x="13664225" y="26032274"/>
            <a:ext cx="5116768" cy="4425779"/>
            <a:chOff x="13729065" y="7285655"/>
            <a:chExt cx="5116767" cy="4425779"/>
          </a:xfrm>
        </p:grpSpPr>
        <p:grpSp>
          <p:nvGrpSpPr>
            <p:cNvPr id="269" name="Group 268"/>
            <p:cNvGrpSpPr/>
            <p:nvPr/>
          </p:nvGrpSpPr>
          <p:grpSpPr>
            <a:xfrm>
              <a:off x="13729065" y="7285655"/>
              <a:ext cx="5116767" cy="4425779"/>
              <a:chOff x="13729065" y="7285655"/>
              <a:chExt cx="5116767" cy="4425779"/>
            </a:xfrm>
          </p:grpSpPr>
          <p:pic>
            <p:nvPicPr>
              <p:cNvPr id="271" name="Picture 270"/>
              <p:cNvPicPr>
                <a:picLocks noChangeAspect="1"/>
              </p:cNvPicPr>
              <p:nvPr/>
            </p:nvPicPr>
            <p:blipFill>
              <a:blip r:embed="rId1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29065" y="7285655"/>
                <a:ext cx="5116767" cy="4425779"/>
              </a:xfrm>
              <a:prstGeom prst="rect">
                <a:avLst/>
              </a:prstGeom>
            </p:spPr>
          </p:pic>
          <p:sp>
            <p:nvSpPr>
              <p:cNvPr id="272" name="Rectangle 271"/>
              <p:cNvSpPr/>
              <p:nvPr/>
            </p:nvSpPr>
            <p:spPr>
              <a:xfrm>
                <a:off x="14375084" y="7709921"/>
                <a:ext cx="420336" cy="352561"/>
              </a:xfrm>
              <a:prstGeom prst="rect">
                <a:avLst/>
              </a:prstGeom>
              <a:solidFill>
                <a:srgbClr val="D6E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38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0" name="TextBox 269"/>
                <p:cNvSpPr txBox="1"/>
                <p:nvPr/>
              </p:nvSpPr>
              <p:spPr>
                <a:xfrm>
                  <a:off x="14313053" y="7712494"/>
                  <a:ext cx="1782796" cy="985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=45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Hz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=30 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m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70" name="TextBox 2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13053" y="7712494"/>
                  <a:ext cx="1782796" cy="985078"/>
                </a:xfrm>
                <a:prstGeom prst="rect">
                  <a:avLst/>
                </a:prstGeom>
                <a:blipFill>
                  <a:blip r:embed="rId117"/>
                  <a:stretch>
                    <a:fillRect r="-4437" b="-10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3" name="TextBox 272"/>
          <p:cNvSpPr txBox="1"/>
          <p:nvPr/>
        </p:nvSpPr>
        <p:spPr>
          <a:xfrm>
            <a:off x="21225224" y="21377818"/>
            <a:ext cx="30118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2-D geometry for </a:t>
            </a:r>
          </a:p>
          <a:p>
            <a:pPr algn="ctr"/>
            <a:r>
              <a:rPr lang="en-US" sz="2000" dirty="0"/>
              <a:t>perpendicular laser cooling</a:t>
            </a:r>
            <a:endParaRPr lang="en-US" sz="2000" dirty="0"/>
          </a:p>
        </p:txBody>
      </p:sp>
      <p:sp>
        <p:nvSpPr>
          <p:cNvPr id="72" name="Rectangle 71"/>
          <p:cNvSpPr/>
          <p:nvPr/>
        </p:nvSpPr>
        <p:spPr>
          <a:xfrm>
            <a:off x="13323230" y="21959671"/>
            <a:ext cx="71746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For future implementation of </a:t>
            </a:r>
            <a:r>
              <a:rPr lang="en-US" sz="2400" b="1" dirty="0"/>
              <a:t>single spin state </a:t>
            </a:r>
            <a:r>
              <a:rPr lang="en-US" sz="2400" b="1" dirty="0"/>
              <a:t>readout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low in-plane temperatures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F0000"/>
                </a:solidFill>
              </a:rPr>
              <a:t>minimal torques </a:t>
            </a:r>
            <a:r>
              <a:rPr lang="en-US" sz="2400" dirty="0"/>
              <a:t>on the crystal are </a:t>
            </a:r>
            <a:r>
              <a:rPr lang="en-US" sz="2400" dirty="0"/>
              <a:t>needed for </a:t>
            </a:r>
            <a:r>
              <a:rPr lang="en-US" sz="2400" dirty="0"/>
              <a:t>improved crystal </a:t>
            </a:r>
            <a:r>
              <a:rPr lang="en-US" sz="2400" dirty="0"/>
              <a:t>stabilization.</a:t>
            </a:r>
            <a:endParaRPr lang="en-US" sz="2400" dirty="0"/>
          </a:p>
        </p:txBody>
      </p:sp>
      <p:sp>
        <p:nvSpPr>
          <p:cNvPr id="274" name="TextBox 273"/>
          <p:cNvSpPr txBox="1"/>
          <p:nvPr/>
        </p:nvSpPr>
        <p:spPr>
          <a:xfrm>
            <a:off x="47839087" y="2971795"/>
            <a:ext cx="283914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rgbClr val="C00000"/>
                </a:solidFill>
              </a:rPr>
              <a:t>TALK:  M. Gärttner N4.00004</a:t>
            </a:r>
            <a:endParaRPr lang="en-US" sz="2700" dirty="0">
              <a:solidFill>
                <a:srgbClr val="C00000"/>
              </a:solidFill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20490927" y="12459123"/>
            <a:ext cx="4529425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rgbClr val="C00000"/>
                </a:solidFill>
              </a:rPr>
              <a:t>TALK:  A. Safavi-Naini N4.00005</a:t>
            </a:r>
            <a:endParaRPr lang="en-US" sz="2700" dirty="0">
              <a:solidFill>
                <a:srgbClr val="C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8948759" y="26015152"/>
            <a:ext cx="115810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MQC spectrum shows the </a:t>
            </a:r>
            <a:r>
              <a:rPr lang="en-US" sz="2800" dirty="0">
                <a:solidFill>
                  <a:srgbClr val="FF0000"/>
                </a:solidFill>
              </a:rPr>
              <a:t>time dynamics of many-body </a:t>
            </a:r>
            <a:r>
              <a:rPr lang="en-US" sz="2800" dirty="0">
                <a:solidFill>
                  <a:srgbClr val="FF0000"/>
                </a:solidFill>
              </a:rPr>
              <a:t>correlations</a:t>
            </a:r>
            <a:r>
              <a:rPr lang="en-US" sz="2800" dirty="0"/>
              <a:t>. The coherences are a </a:t>
            </a:r>
            <a:r>
              <a:rPr lang="en-US" sz="2800" b="1" dirty="0"/>
              <a:t>witness </a:t>
            </a:r>
            <a:r>
              <a:rPr lang="en-US" sz="2800" b="1" dirty="0"/>
              <a:t>for n-body </a:t>
            </a:r>
            <a:r>
              <a:rPr lang="en-US" sz="2800" b="1" dirty="0"/>
              <a:t>entanglement</a:t>
            </a:r>
            <a:r>
              <a:rPr lang="en-US" sz="2800" dirty="0"/>
              <a:t>, though entanglement is not observed here.</a:t>
            </a:r>
            <a:endParaRPr lang="en-US" sz="2800" dirty="0"/>
          </a:p>
        </p:txBody>
      </p:sp>
      <p:sp>
        <p:nvSpPr>
          <p:cNvPr id="482" name="Can 481"/>
          <p:cNvSpPr/>
          <p:nvPr/>
        </p:nvSpPr>
        <p:spPr>
          <a:xfrm rot="15748873">
            <a:off x="4360161" y="10832459"/>
            <a:ext cx="450973" cy="707176"/>
          </a:xfrm>
          <a:prstGeom prst="ca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8"/>
          </a:p>
        </p:txBody>
      </p:sp>
      <p:sp>
        <p:nvSpPr>
          <p:cNvPr id="483" name="Oval 482"/>
          <p:cNvSpPr/>
          <p:nvPr/>
        </p:nvSpPr>
        <p:spPr>
          <a:xfrm rot="15712374">
            <a:off x="4061847" y="11179093"/>
            <a:ext cx="449986" cy="102141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8"/>
          </a:p>
        </p:txBody>
      </p:sp>
      <p:sp>
        <p:nvSpPr>
          <p:cNvPr id="484" name="Oval 483"/>
          <p:cNvSpPr/>
          <p:nvPr/>
        </p:nvSpPr>
        <p:spPr>
          <a:xfrm>
            <a:off x="2518909" y="13489387"/>
            <a:ext cx="1485563" cy="396500"/>
          </a:xfrm>
          <a:prstGeom prst="ellipse">
            <a:avLst/>
          </a:prstGeom>
          <a:ln w="3175" cmpd="sng"/>
          <a:scene3d>
            <a:camera prst="orthographicFront"/>
            <a:lightRig rig="threePt" dir="t"/>
          </a:scene3d>
          <a:sp3d>
            <a:bevelT w="3810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8"/>
          </a:p>
        </p:txBody>
      </p:sp>
      <p:pic>
        <p:nvPicPr>
          <p:cNvPr id="485" name="Picture 484"/>
          <p:cNvPicPr>
            <a:picLocks noChangeAspect="1"/>
          </p:cNvPicPr>
          <p:nvPr/>
        </p:nvPicPr>
        <p:blipFill rotWithShape="1">
          <a:blip r:embed="rId118"/>
          <a:srcRect l="36034" t="23027" r="25392" b="38851"/>
          <a:stretch/>
        </p:blipFill>
        <p:spPr>
          <a:xfrm>
            <a:off x="2731830" y="10823258"/>
            <a:ext cx="1012674" cy="973726"/>
          </a:xfrm>
          <a:prstGeom prst="ellipse">
            <a:avLst/>
          </a:prstGeom>
          <a:ln>
            <a:noFill/>
          </a:ln>
          <a:scene3d>
            <a:camera prst="isometricOffAxis1Top"/>
            <a:lightRig rig="threePt" dir="t"/>
          </a:scene3d>
        </p:spPr>
      </p:pic>
      <p:grpSp>
        <p:nvGrpSpPr>
          <p:cNvPr id="103" name="Group 102"/>
          <p:cNvGrpSpPr>
            <a:grpSpLocks noChangeAspect="1"/>
          </p:cNvGrpSpPr>
          <p:nvPr/>
        </p:nvGrpSpPr>
        <p:grpSpPr>
          <a:xfrm>
            <a:off x="39663035" y="7236321"/>
            <a:ext cx="10079801" cy="7913398"/>
            <a:chOff x="39076570" y="7218645"/>
            <a:chExt cx="9204109" cy="72259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5756" y="7262933"/>
              <a:ext cx="9184923" cy="7181627"/>
            </a:xfrm>
            <a:prstGeom prst="rect">
              <a:avLst/>
            </a:prstGeom>
          </p:spPr>
        </p:pic>
        <p:sp>
          <p:nvSpPr>
            <p:cNvPr id="486" name="Rectangle 485"/>
            <p:cNvSpPr/>
            <p:nvPr/>
          </p:nvSpPr>
          <p:spPr>
            <a:xfrm>
              <a:off x="39104832" y="7218645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8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44330328" y="10866455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8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39076570" y="10959681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8"/>
            </a:p>
          </p:txBody>
        </p:sp>
      </p:grpSp>
      <p:pic>
        <p:nvPicPr>
          <p:cNvPr id="490" name="Picture 489"/>
          <p:cNvPicPr>
            <a:picLocks noChangeAspect="1"/>
          </p:cNvPicPr>
          <p:nvPr/>
        </p:nvPicPr>
        <p:blipFill rotWithShape="1">
          <a:blip r:embed="rId1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5" t="7457" r="21866" b="9841"/>
          <a:stretch/>
        </p:blipFill>
        <p:spPr>
          <a:xfrm>
            <a:off x="9500692" y="10249811"/>
            <a:ext cx="2443400" cy="2514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91" name="TextBox 490"/>
          <p:cNvSpPr txBox="1"/>
          <p:nvPr/>
        </p:nvSpPr>
        <p:spPr>
          <a:xfrm>
            <a:off x="2970878" y="29265498"/>
            <a:ext cx="4010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Helvetica"/>
                <a:cs typeface="Helvetica"/>
              </a:rPr>
              <a:t>N=25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2" name="TextBox 491"/>
          <p:cNvSpPr txBox="1"/>
          <p:nvPr/>
        </p:nvSpPr>
        <p:spPr>
          <a:xfrm>
            <a:off x="5297197" y="29336885"/>
            <a:ext cx="4010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Helvetica"/>
                <a:cs typeface="Helvetica"/>
              </a:rPr>
              <a:t>N=61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3" name="TextBox 492"/>
          <p:cNvSpPr txBox="1"/>
          <p:nvPr/>
        </p:nvSpPr>
        <p:spPr>
          <a:xfrm>
            <a:off x="7028330" y="29336885"/>
            <a:ext cx="4010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Helvetica"/>
                <a:cs typeface="Helvetica"/>
              </a:rPr>
              <a:t>N=91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4" name="TextBox 493"/>
          <p:cNvSpPr txBox="1"/>
          <p:nvPr/>
        </p:nvSpPr>
        <p:spPr>
          <a:xfrm>
            <a:off x="9251325" y="29416069"/>
            <a:ext cx="4507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Helvetica"/>
                <a:cs typeface="Helvetica"/>
              </a:rPr>
              <a:t>N=124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grpSp>
        <p:nvGrpSpPr>
          <p:cNvPr id="495" name="Group 494"/>
          <p:cNvGrpSpPr/>
          <p:nvPr/>
        </p:nvGrpSpPr>
        <p:grpSpPr>
          <a:xfrm>
            <a:off x="2173824" y="29308490"/>
            <a:ext cx="487544" cy="200055"/>
            <a:chOff x="1728626" y="804291"/>
            <a:chExt cx="487545" cy="200054"/>
          </a:xfrm>
          <a:noFill/>
        </p:grpSpPr>
        <p:sp>
          <p:nvSpPr>
            <p:cNvPr id="496" name="TextBox 495"/>
            <p:cNvSpPr txBox="1"/>
            <p:nvPr/>
          </p:nvSpPr>
          <p:spPr>
            <a:xfrm>
              <a:off x="1728626" y="804291"/>
              <a:ext cx="487545" cy="2000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latin typeface="Helvetica"/>
                  <a:cs typeface="Helvetica"/>
                </a:rPr>
                <a:t>50 </a:t>
              </a:r>
              <a:r>
                <a:rPr lang="en-US" sz="700" dirty="0">
                  <a:solidFill>
                    <a:schemeClr val="bg1"/>
                  </a:solidFill>
                  <a:latin typeface="Symbol" charset="2"/>
                  <a:cs typeface="Symbol" charset="2"/>
                </a:rPr>
                <a:t>m</a:t>
              </a:r>
              <a:r>
                <a:rPr lang="en-US" sz="700" dirty="0">
                  <a:solidFill>
                    <a:schemeClr val="bg1"/>
                  </a:solidFill>
                  <a:latin typeface="Arial"/>
                  <a:cs typeface="Arial"/>
                </a:rPr>
                <a:t>m</a:t>
              </a:r>
              <a:r>
                <a:rPr lang="en-US" sz="700" dirty="0">
                  <a:solidFill>
                    <a:schemeClr val="bg1"/>
                  </a:solidFill>
                  <a:latin typeface="Helvetica"/>
                  <a:cs typeface="Helvetica"/>
                </a:rPr>
                <a:t> </a:t>
              </a:r>
              <a:endParaRPr lang="en-US" sz="7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497" name="Straight Connector 496"/>
            <p:cNvCxnSpPr/>
            <p:nvPr/>
          </p:nvCxnSpPr>
          <p:spPr>
            <a:xfrm rot="10800000" flipH="1">
              <a:off x="1840386" y="814980"/>
              <a:ext cx="192024" cy="0"/>
            </a:xfrm>
            <a:prstGeom prst="line">
              <a:avLst/>
            </a:prstGeom>
            <a:grpFill/>
            <a:ln w="57150" cmpd="sng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02" name="Straight Connector 501"/>
          <p:cNvCxnSpPr/>
          <p:nvPr/>
        </p:nvCxnSpPr>
        <p:spPr>
          <a:xfrm>
            <a:off x="9729569" y="12614122"/>
            <a:ext cx="390740" cy="0"/>
          </a:xfrm>
          <a:prstGeom prst="line">
            <a:avLst/>
          </a:prstGeom>
          <a:ln w="88900" cmpd="sng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3" name="TextBox 502"/>
              <p:cNvSpPr txBox="1"/>
              <p:nvPr/>
            </p:nvSpPr>
            <p:spPr>
              <a:xfrm>
                <a:off x="9612955" y="12262096"/>
                <a:ext cx="645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5399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03" name="TextBox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955" y="12262096"/>
                <a:ext cx="645845" cy="307777"/>
              </a:xfrm>
              <a:prstGeom prst="rect">
                <a:avLst/>
              </a:prstGeom>
              <a:blipFill>
                <a:blip r:embed="rId121"/>
                <a:stretch>
                  <a:fillRect l="-7547" r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/>
          <p:cNvGrpSpPr/>
          <p:nvPr/>
        </p:nvGrpSpPr>
        <p:grpSpPr>
          <a:xfrm>
            <a:off x="1021484" y="27513722"/>
            <a:ext cx="10583096" cy="2549228"/>
            <a:chOff x="1034182" y="27501028"/>
            <a:chExt cx="10583096" cy="2549229"/>
          </a:xfrm>
        </p:grpSpPr>
        <p:pic>
          <p:nvPicPr>
            <p:cNvPr id="504" name="Picture 503"/>
            <p:cNvPicPr>
              <a:picLocks noChangeAspect="1"/>
            </p:cNvPicPr>
            <p:nvPr/>
          </p:nvPicPr>
          <p:blipFill rotWithShape="1"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9" t="7691" r="21012" b="10158"/>
            <a:stretch/>
          </p:blipFill>
          <p:spPr>
            <a:xfrm>
              <a:off x="1034182" y="27501535"/>
              <a:ext cx="2508242" cy="2532239"/>
            </a:xfrm>
            <a:prstGeom prst="rect">
              <a:avLst/>
            </a:prstGeom>
          </p:spPr>
        </p:pic>
        <p:pic>
          <p:nvPicPr>
            <p:cNvPr id="505" name="Picture 504"/>
            <p:cNvPicPr>
              <a:picLocks noChangeAspect="1"/>
            </p:cNvPicPr>
            <p:nvPr/>
          </p:nvPicPr>
          <p:blipFill rotWithShape="1"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9" t="7802" r="21753" b="10048"/>
            <a:stretch/>
          </p:blipFill>
          <p:spPr>
            <a:xfrm>
              <a:off x="3726744" y="27513928"/>
              <a:ext cx="2474039" cy="2532236"/>
            </a:xfrm>
            <a:prstGeom prst="rect">
              <a:avLst/>
            </a:prstGeom>
          </p:spPr>
        </p:pic>
        <p:pic>
          <p:nvPicPr>
            <p:cNvPr id="506" name="Picture 505"/>
            <p:cNvPicPr>
              <a:picLocks noChangeAspect="1"/>
            </p:cNvPicPr>
            <p:nvPr/>
          </p:nvPicPr>
          <p:blipFill rotWithShape="1"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5" t="7457" r="21866" b="9841"/>
            <a:stretch/>
          </p:blipFill>
          <p:spPr>
            <a:xfrm>
              <a:off x="6437788" y="27501028"/>
              <a:ext cx="2477318" cy="2549229"/>
            </a:xfrm>
            <a:prstGeom prst="rect">
              <a:avLst/>
            </a:prstGeom>
          </p:spPr>
        </p:pic>
        <p:pic>
          <p:nvPicPr>
            <p:cNvPr id="507" name="Picture 506"/>
            <p:cNvPicPr>
              <a:picLocks noChangeAspect="1"/>
            </p:cNvPicPr>
            <p:nvPr/>
          </p:nvPicPr>
          <p:blipFill rotWithShape="1"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68" t="9334" r="22309" b="11382"/>
            <a:stretch/>
          </p:blipFill>
          <p:spPr>
            <a:xfrm>
              <a:off x="9151841" y="27553697"/>
              <a:ext cx="2465437" cy="2443889"/>
            </a:xfrm>
            <a:prstGeom prst="rect">
              <a:avLst/>
            </a:prstGeom>
          </p:spPr>
        </p:pic>
        <p:grpSp>
          <p:nvGrpSpPr>
            <p:cNvPr id="508" name="Group 507"/>
            <p:cNvGrpSpPr/>
            <p:nvPr/>
          </p:nvGrpSpPr>
          <p:grpSpPr>
            <a:xfrm>
              <a:off x="1166970" y="29472013"/>
              <a:ext cx="1288070" cy="450778"/>
              <a:chOff x="1801013" y="846960"/>
              <a:chExt cx="487545" cy="227038"/>
            </a:xfrm>
            <a:noFill/>
          </p:grpSpPr>
          <p:sp>
            <p:nvSpPr>
              <p:cNvPr id="509" name="TextBox 508"/>
              <p:cNvSpPr txBox="1"/>
              <p:nvPr/>
            </p:nvSpPr>
            <p:spPr>
              <a:xfrm>
                <a:off x="1801013" y="872479"/>
                <a:ext cx="487545" cy="20151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Helvetica"/>
                    <a:cs typeface="Helvetica"/>
                  </a:rPr>
                  <a:t>50 </a:t>
                </a:r>
                <a:r>
                  <a:rPr lang="en-US" sz="2000" dirty="0">
                    <a:solidFill>
                      <a:schemeClr val="bg1"/>
                    </a:solidFill>
                    <a:latin typeface="Symbol" charset="2"/>
                    <a:cs typeface="Symbol" charset="2"/>
                  </a:rPr>
                  <a:t>m</a:t>
                </a:r>
                <a:r>
                  <a:rPr lang="en-US" sz="2000" dirty="0">
                    <a:solidFill>
                      <a:schemeClr val="bg1"/>
                    </a:solidFill>
                    <a:latin typeface="Arial"/>
                    <a:cs typeface="Arial"/>
                  </a:rPr>
                  <a:t>m</a:t>
                </a:r>
                <a:r>
                  <a:rPr lang="en-US" sz="2000" dirty="0">
                    <a:solidFill>
                      <a:schemeClr val="bg1"/>
                    </a:solidFill>
                    <a:latin typeface="Helvetica"/>
                    <a:cs typeface="Helvetica"/>
                  </a:rPr>
                  <a:t> </a:t>
                </a:r>
                <a:endParaRPr lang="en-US" sz="2000" dirty="0">
                  <a:solidFill>
                    <a:schemeClr val="bg1"/>
                  </a:solidFill>
                  <a:latin typeface="Helvetica"/>
                  <a:cs typeface="Helvetica"/>
                </a:endParaRPr>
              </a:p>
            </p:txBody>
          </p:sp>
          <p:cxnSp>
            <p:nvCxnSpPr>
              <p:cNvPr id="510" name="Straight Connector 509"/>
              <p:cNvCxnSpPr/>
              <p:nvPr/>
            </p:nvCxnSpPr>
            <p:spPr>
              <a:xfrm rot="10800000" flipH="1">
                <a:off x="1878842" y="846960"/>
                <a:ext cx="192024" cy="0"/>
              </a:xfrm>
              <a:prstGeom prst="line">
                <a:avLst/>
              </a:prstGeom>
              <a:grpFill/>
              <a:ln w="57150" cmpd="sng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/>
          <p:cNvSpPr txBox="1"/>
          <p:nvPr/>
        </p:nvSpPr>
        <p:spPr>
          <a:xfrm>
            <a:off x="27117415" y="15913066"/>
            <a:ext cx="96185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/>
              <a:t>easure and benchmark modification </a:t>
            </a:r>
            <a:r>
              <a:rPr lang="en-US" sz="2800" dirty="0"/>
              <a:t>of </a:t>
            </a:r>
            <a:r>
              <a:rPr lang="en-US" sz="2800" dirty="0">
                <a:solidFill>
                  <a:srgbClr val="FF0000"/>
                </a:solidFill>
              </a:rPr>
              <a:t>collective </a:t>
            </a:r>
            <a:r>
              <a:rPr lang="en-US" sz="2800" dirty="0">
                <a:solidFill>
                  <a:srgbClr val="FF0000"/>
                </a:solidFill>
              </a:rPr>
              <a:t>spin </a:t>
            </a:r>
            <a:r>
              <a:rPr lang="en-US" sz="2800" dirty="0">
                <a:solidFill>
                  <a:srgbClr val="FF0000"/>
                </a:solidFill>
              </a:rPr>
              <a:t>variance </a:t>
            </a:r>
          </a:p>
          <a:p>
            <a:pPr algn="ctr"/>
            <a:r>
              <a:rPr lang="en-US" sz="2800" dirty="0"/>
              <a:t>and </a:t>
            </a:r>
            <a:r>
              <a:rPr lang="en-US" sz="2800" b="1" dirty="0"/>
              <a:t>verify </a:t>
            </a:r>
            <a:r>
              <a:rPr lang="en-US" sz="2800" b="1" dirty="0"/>
              <a:t>entanglement </a:t>
            </a:r>
            <a:r>
              <a:rPr lang="en-US" sz="2800" dirty="0"/>
              <a:t>using spin-squeezing.</a:t>
            </a:r>
            <a:endParaRPr lang="en-US" sz="28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70" y="21952934"/>
            <a:ext cx="7686112" cy="390542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0565891" y="15164717"/>
            <a:ext cx="4060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Idealized fidelity signal for </a:t>
            </a:r>
            <a:r>
              <a:rPr lang="en-US" sz="2000" dirty="0"/>
              <a:t>different evolution times </a:t>
            </a:r>
            <a:r>
              <a:rPr lang="en-US" sz="2000" dirty="0"/>
              <a:t>τ.</a:t>
            </a:r>
            <a:endParaRPr 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44903845" y="15130619"/>
            <a:ext cx="54545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Fourier transforms of the fidelity </a:t>
            </a:r>
            <a:r>
              <a:rPr lang="en-US" sz="2000" dirty="0">
                <a:solidFill>
                  <a:prstClr val="black"/>
                </a:solidFill>
              </a:rPr>
              <a:t>signals. </a:t>
            </a:r>
            <a:r>
              <a:rPr lang="en-US" sz="2000" dirty="0">
                <a:solidFill>
                  <a:prstClr val="black"/>
                </a:solidFill>
              </a:rPr>
              <a:t>The Fourier amplitudes are identical with the multiple quantum </a:t>
            </a:r>
            <a:r>
              <a:rPr lang="en-US" sz="2000" dirty="0">
                <a:solidFill>
                  <a:prstClr val="black"/>
                </a:solidFill>
              </a:rPr>
              <a:t>coherences.</a:t>
            </a:r>
            <a:endParaRPr lang="en-US" sz="6738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6153726" y="18503071"/>
                <a:ext cx="43151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Experimental measurement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as a function of rotation angle serves as a </a:t>
                </a:r>
                <a:r>
                  <a:rPr lang="en-US" sz="2800" b="1" dirty="0"/>
                  <a:t>benchmark </a:t>
                </a:r>
                <a:r>
                  <a:rPr lang="en-US" sz="2800" dirty="0"/>
                  <a:t>of quantum simulator.</a:t>
                </a:r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3726" y="18503071"/>
                <a:ext cx="4315120" cy="2246769"/>
              </a:xfrm>
              <a:prstGeom prst="rect">
                <a:avLst/>
              </a:prstGeom>
              <a:blipFill>
                <a:blip r:embed="rId126"/>
                <a:stretch>
                  <a:fillRect l="-1130" t="-2439" r="-3531" b="-6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/>
              <p:cNvSpPr txBox="1"/>
              <p:nvPr/>
            </p:nvSpPr>
            <p:spPr>
              <a:xfrm>
                <a:off x="39381956" y="16189746"/>
                <a:ext cx="1061832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We </a:t>
                </a:r>
                <a:r>
                  <a:rPr lang="en-US" sz="2800" b="1" dirty="0"/>
                  <a:t>experimentally</a:t>
                </a:r>
                <a:r>
                  <a:rPr lang="en-US" sz="2800" dirty="0"/>
                  <a:t> control the sign of the Ising interaction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∼1/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) by shifting the frequency of 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ODF beatnote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800" dirty="0"/>
                  <a:t>, changing the sign </a:t>
                </a:r>
                <a:r>
                  <a:rPr lang="en-US" sz="2800" dirty="0"/>
                  <a:t>of </a:t>
                </a:r>
                <a:r>
                  <a:rPr lang="en-US" sz="2800" dirty="0"/>
                  <a:t>the detuning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1956" y="16189746"/>
                <a:ext cx="10618320" cy="1384995"/>
              </a:xfrm>
              <a:prstGeom prst="rect">
                <a:avLst/>
              </a:prstGeom>
              <a:blipFill>
                <a:blip r:embed="rId127"/>
                <a:stretch>
                  <a:fillRect l="-1033" t="-4405" r="-1837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/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576" y="17550435"/>
            <a:ext cx="7034107" cy="44762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6631169" y="22456854"/>
                <a:ext cx="398531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Experimentally measured </a:t>
                </a:r>
                <a:r>
                  <a:rPr lang="en-US" sz="2800" dirty="0">
                    <a:solidFill>
                      <a:srgbClr val="FF0000"/>
                    </a:solidFill>
                  </a:rPr>
                  <a:t>Fourier components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φ</a:t>
                </a:r>
                <a:r>
                  <a:rPr lang="en-US" sz="2800" dirty="0">
                    <a:solidFill>
                      <a:srgbClr val="FF0000"/>
                    </a:solidFill>
                  </a:rPr>
                  <a:t>) </a:t>
                </a:r>
                <a:r>
                  <a:rPr lang="en-US" sz="2800" dirty="0"/>
                  <a:t>show excellent agreement with theory, reflecting the</a:t>
                </a:r>
                <a:r>
                  <a:rPr lang="en-US" sz="2800" b="1" dirty="0"/>
                  <a:t> buildup of many-body coherences</a:t>
                </a:r>
                <a:r>
                  <a:rPr lang="en-US" sz="2800" dirty="0">
                    <a:solidFill>
                      <a:prstClr val="black"/>
                    </a:solidFill>
                  </a:rPr>
                  <a:t>.</a:t>
                </a:r>
                <a:endParaRPr lang="en-US" sz="28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169" y="22456854"/>
                <a:ext cx="3985319" cy="2677656"/>
              </a:xfrm>
              <a:prstGeom prst="rect">
                <a:avLst/>
              </a:prstGeom>
              <a:blipFill>
                <a:blip r:embed="rId129"/>
                <a:stretch>
                  <a:fillRect l="-1223" t="-2278" r="-3670" b="-5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Rectangle 255"/>
          <p:cNvSpPr/>
          <p:nvPr/>
        </p:nvSpPr>
        <p:spPr>
          <a:xfrm>
            <a:off x="13746942" y="13160765"/>
            <a:ext cx="107276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In the Penning trap, we realize the effective Ising Hamiltonian at </a:t>
            </a:r>
            <a:r>
              <a:rPr lang="en-US" sz="2800" dirty="0"/>
              <a:t>specific </a:t>
            </a:r>
            <a:r>
              <a:rPr lang="en-US" sz="2800" dirty="0">
                <a:solidFill>
                  <a:srgbClr val="FF0000"/>
                </a:solidFill>
              </a:rPr>
              <a:t>decoupling </a:t>
            </a:r>
            <a:r>
              <a:rPr lang="en-US" sz="2800" dirty="0">
                <a:solidFill>
                  <a:srgbClr val="FF0000"/>
                </a:solidFill>
              </a:rPr>
              <a:t>points</a:t>
            </a:r>
            <a:r>
              <a:rPr lang="en-US" sz="2800" dirty="0"/>
              <a:t>, where the</a:t>
            </a:r>
            <a:r>
              <a:rPr lang="en-US" sz="2800" b="1" dirty="0"/>
              <a:t> spin-motion entanglement is </a:t>
            </a:r>
            <a:r>
              <a:rPr lang="en-US" sz="2800" b="1" dirty="0"/>
              <a:t>eliminated</a:t>
            </a:r>
            <a:r>
              <a:rPr lang="en-US" sz="2800" dirty="0"/>
              <a:t>.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6078764" y="21760726"/>
            <a:ext cx="2259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Entanglement witness: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6164247" y="21109701"/>
            <a:ext cx="11721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Depolarization combined with spin variance allows us to evaluate the entanglement witness.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27866379" y="22920040"/>
            <a:ext cx="8304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Maximum </a:t>
            </a:r>
            <a:r>
              <a:rPr lang="en-US" sz="2800" dirty="0">
                <a:solidFill>
                  <a:srgbClr val="FF0000"/>
                </a:solidFill>
              </a:rPr>
              <a:t>observed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squeezing</a:t>
            </a:r>
            <a:r>
              <a:rPr lang="en-US" sz="2800" dirty="0"/>
              <a:t> of </a:t>
            </a:r>
            <a:r>
              <a:rPr lang="en-US" sz="2800" b="1" dirty="0"/>
              <a:t>-6.0 dB </a:t>
            </a:r>
            <a:r>
              <a:rPr lang="en-US" sz="2800" dirty="0"/>
              <a:t>with 88 ions. Entanglement observed for N from </a:t>
            </a:r>
            <a:r>
              <a:rPr lang="en-US" sz="2800" b="1" dirty="0"/>
              <a:t>20 to 220 ions</a:t>
            </a:r>
            <a:r>
              <a:rPr lang="en-US" sz="2800" dirty="0"/>
              <a:t>.</a:t>
            </a:r>
            <a:endParaRPr lang="en-US" sz="2800" dirty="0"/>
          </a:p>
        </p:txBody>
      </p:sp>
      <p:sp>
        <p:nvSpPr>
          <p:cNvPr id="44" name="Rectangle 43"/>
          <p:cNvSpPr/>
          <p:nvPr/>
        </p:nvSpPr>
        <p:spPr>
          <a:xfrm>
            <a:off x="32370018" y="29658669"/>
            <a:ext cx="46469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Fisher </a:t>
            </a:r>
            <a:r>
              <a:rPr lang="en-US" sz="2000" dirty="0"/>
              <a:t>information (</a:t>
            </a:r>
            <a:r>
              <a:rPr lang="en-US" sz="2000" dirty="0"/>
              <a:t>F) is extracted from theoretically computer Hellinger distance. F/N &gt; 1 indicates the state is entangled.</a:t>
            </a:r>
            <a:endParaRPr lang="en-US" sz="2000" dirty="0"/>
          </a:p>
        </p:txBody>
      </p:sp>
      <p:sp>
        <p:nvSpPr>
          <p:cNvPr id="68" name="Rectangle 67"/>
          <p:cNvSpPr/>
          <p:nvPr/>
        </p:nvSpPr>
        <p:spPr>
          <a:xfrm>
            <a:off x="27866379" y="22927620"/>
            <a:ext cx="8304543" cy="946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8"/>
          </a:p>
        </p:txBody>
      </p:sp>
      <p:sp>
        <p:nvSpPr>
          <p:cNvPr id="69" name="Rectangle 68"/>
          <p:cNvSpPr/>
          <p:nvPr/>
        </p:nvSpPr>
        <p:spPr>
          <a:xfrm>
            <a:off x="45220645" y="27957983"/>
            <a:ext cx="5518522" cy="28154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8"/>
          </a:p>
        </p:txBody>
      </p:sp>
      <p:sp>
        <p:nvSpPr>
          <p:cNvPr id="39" name="Right Arrow 38"/>
          <p:cNvSpPr/>
          <p:nvPr/>
        </p:nvSpPr>
        <p:spPr>
          <a:xfrm>
            <a:off x="9005887" y="11234000"/>
            <a:ext cx="522440" cy="539936"/>
          </a:xfrm>
          <a:prstGeom prst="rightArrow">
            <a:avLst>
              <a:gd name="adj1" fmla="val 46472"/>
              <a:gd name="adj2" fmla="val 427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8"/>
          </a:p>
        </p:txBody>
      </p:sp>
      <p:sp>
        <p:nvSpPr>
          <p:cNvPr id="21" name="TextBox 20"/>
          <p:cNvSpPr txBox="1"/>
          <p:nvPr/>
        </p:nvSpPr>
        <p:spPr>
          <a:xfrm rot="21344544">
            <a:off x="1334164" y="11289743"/>
            <a:ext cx="69281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Cooling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13116</TotalTime>
  <Words>1248</Words>
  <Application>Microsoft Office PowerPoint</Application>
  <PresentationFormat>Custom</PresentationFormat>
  <Paragraphs>125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Arial</vt:lpstr>
      <vt:lpstr>Calibri</vt:lpstr>
      <vt:lpstr>Calibri Light</vt:lpstr>
      <vt:lpstr>Cambria</vt:lpstr>
      <vt:lpstr>Cambria Math</vt:lpstr>
      <vt:lpstr>Helvetica</vt:lpstr>
      <vt:lpstr>Swis721 LtEx BT</vt:lpstr>
      <vt:lpstr>Symbol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Gilmore</dc:creator>
  <cp:lastModifiedBy>Gilmore, Kevin A. (Assoc)</cp:lastModifiedBy>
  <cp:revision>659</cp:revision>
  <cp:lastPrinted>2016-05-20T19:27:15Z</cp:lastPrinted>
  <dcterms:created xsi:type="dcterms:W3CDTF">2014-07-28T19:56:30Z</dcterms:created>
  <dcterms:modified xsi:type="dcterms:W3CDTF">2016-05-20T19:43:40Z</dcterms:modified>
</cp:coreProperties>
</file>